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51D11672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9_82FBC236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4"/>
    <p:sldMasterId id="2147483660" r:id="rId5"/>
    <p:sldMasterId id="2147483677" r:id="rId6"/>
  </p:sldMasterIdLst>
  <p:notesMasterIdLst>
    <p:notesMasterId r:id="rId32"/>
  </p:notesMasterIdLst>
  <p:sldIdLst>
    <p:sldId id="271" r:id="rId7"/>
    <p:sldId id="274" r:id="rId8"/>
    <p:sldId id="261" r:id="rId9"/>
    <p:sldId id="275" r:id="rId10"/>
    <p:sldId id="263" r:id="rId11"/>
    <p:sldId id="276" r:id="rId12"/>
    <p:sldId id="260" r:id="rId13"/>
    <p:sldId id="284" r:id="rId14"/>
    <p:sldId id="262" r:id="rId15"/>
    <p:sldId id="272" r:id="rId16"/>
    <p:sldId id="273" r:id="rId17"/>
    <p:sldId id="270" r:id="rId18"/>
    <p:sldId id="283" r:id="rId19"/>
    <p:sldId id="279" r:id="rId20"/>
    <p:sldId id="278" r:id="rId21"/>
    <p:sldId id="281" r:id="rId22"/>
    <p:sldId id="280" r:id="rId23"/>
    <p:sldId id="267" r:id="rId24"/>
    <p:sldId id="266" r:id="rId25"/>
    <p:sldId id="265" r:id="rId26"/>
    <p:sldId id="264" r:id="rId27"/>
    <p:sldId id="269" r:id="rId28"/>
    <p:sldId id="268" r:id="rId29"/>
    <p:sldId id="277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9BAB75-7EE2-F748-B9A5-E2BE01520C65}" name="ORABY, Tarek" initials="OT" userId="S::orabyt@who.int::c86f7235-5cd9-4d0e-b878-a9510a7e52ff" providerId="AD"/>
  <p188:author id="{8B9D418B-38A7-7CBD-1E85-716494975757}" name="CARLSON, Heather Margaret James" initials="CJ" userId="S::carlsonh@who.int::a4a01c31-36ef-4d27-8801-ae56f3e056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D265F-D427-7048-AB01-0ECF954CCEEA}" v="2" dt="2022-04-19T10:14:53.058"/>
    <p1510:client id="{3272B0C7-C059-FB64-06E3-6AD010EF8F53}" v="153" dt="2022-04-19T08:47:16.114"/>
    <p1510:client id="{37E236A2-B788-D841-7867-8CAD7B697AB5}" v="665" dt="2022-04-19T07:51:07.686"/>
    <p1510:client id="{3EA80806-CDD3-C3F3-69A2-01070960C494}" v="7" dt="2022-04-19T08:42:56.489"/>
    <p1510:client id="{5D9510EA-E4DB-4877-AAD5-40D196E56A54}" v="1" dt="2022-04-26T08:56:23.367"/>
    <p1510:client id="{B4252235-63D0-6D22-FEA5-5153C180F29C}" v="17" dt="2022-04-19T08:35:33.262"/>
    <p1510:client id="{C28F19B2-B918-38C7-42F2-B01C35D81B83}" v="378" dt="2022-04-19T10:28:37.539"/>
    <p1510:client id="{E7E56A71-491C-ED2D-E36B-2495451AE827}" v="10" dt="2022-04-19T08:48:33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omments/modernComment_104_51D1167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A5CA9C-DD6C-4A9D-8A07-5A59BE5DC1A4}" authorId="{8B9D418B-38A7-7CBD-1E85-716494975757}" status="resolved" created="2022-04-14T13:22:10.744" complete="100000">
    <pc:sldMkLst xmlns:pc="http://schemas.microsoft.com/office/powerpoint/2013/main/command">
      <pc:docMk/>
      <pc:sldMk cId="1372657266" sldId="260"/>
    </pc:sldMkLst>
    <p188:replyLst>
      <p188:reply id="{A6A48317-3C69-45D0-8908-1780774CB50B}" authorId="{A69BAB75-7EE2-F748-B9A5-E2BE01520C65}" created="2022-04-19T08:42:56.489">
        <p188:txBody>
          <a:bodyPr/>
          <a:lstStyle/>
          <a:p>
            <a:r>
              <a:rPr lang="en-US"/>
              <a:t>Solved.</a:t>
            </a:r>
          </a:p>
        </p188:txBody>
      </p188:reply>
    </p188:replyLst>
    <p188:txBody>
      <a:bodyPr/>
      <a:lstStyle/>
      <a:p>
        <a:r>
          <a:rPr lang="en-US"/>
          <a:t>[@ORABY, Tarek] we're missing a picture for section #1?</a:t>
        </a:r>
      </a:p>
    </p188:txBody>
  </p188:cm>
</p188:cmLst>
</file>

<file path=ppt/comments/modernComment_119_82FBC2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15B624-956C-48DF-85F4-4F11404A179C}" authorId="{8B9D418B-38A7-7CBD-1E85-716494975757}" status="resolved" created="2022-04-14T14:31:29.660" complete="100000">
    <pc:sldMkLst xmlns:pc="http://schemas.microsoft.com/office/powerpoint/2013/main/command">
      <pc:docMk/>
      <pc:sldMk cId="2197537334" sldId="281"/>
    </pc:sldMkLst>
    <p188:txBody>
      <a:bodyPr/>
      <a:lstStyle/>
      <a:p>
        <a:r>
          <a:rPr lang="en-US"/>
          <a:t>[@CARLSON, Heather Margaret James] to populate with items from cholera action checklist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599BB-E8BB-4865-B056-1F19D54D1891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2809D-FD6B-420B-AED3-CF8F43C318B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444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discuss: do they want subnational level?</a:t>
            </a: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3968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417fb88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12417fb88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030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019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952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339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801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c74451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/>
              <a:t>Plans: </a:t>
            </a:r>
            <a:r>
              <a:rPr lang="en-GB"/>
              <a:t> 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Strategic Readiness and Response Plan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Elimination Plan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Operational Readiness Checklist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Reviews (SimEx Reports, Intra-Action and After Action Reviews, and Others) 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562" name="Google Shape;562;g1235c7445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35c74451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/>
              <a:t>Plans: </a:t>
            </a:r>
            <a:r>
              <a:rPr lang="en-GB"/>
              <a:t> 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Strategic Readiness and Response Plan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Elimination Plan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Operational Readiness Checklist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GB" b="1"/>
              <a:t>Cholera Reviews (SimEx Reports, Intra-Action and After Action Reviews, and Others) 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ea typeface="Calibri"/>
              <a:cs typeface="Calibri"/>
            </a:endParaRPr>
          </a:p>
        </p:txBody>
      </p:sp>
      <p:sp>
        <p:nvSpPr>
          <p:cNvPr id="562" name="Google Shape;562;g1235c7445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593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6389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9dda214a9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119dda214a9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841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467F-FFE4-444E-BB0E-12611B1F7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15F62-3B73-4C70-B4A2-EE4A6AD3D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DB30E-F1C2-493F-8551-7A964FB4B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7B2C-6E25-4147-8F9E-8351FCDA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BE41C-E0E2-46E7-9D1A-C6F07704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76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3D27-63D4-444A-B126-5F081615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93AF3-16A6-44DF-8BAF-DC52089B8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E7B86-B9B8-4399-9B25-73652907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EF6E-7608-440E-BF8C-CFE5AF06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82F3D-6F22-4E65-B0FD-14C36E8D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63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C6F792-1FE6-434A-8829-2B8A4D03F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6AF86-3BBF-443C-A2D4-7ACDE61C9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0723A-7BBA-4B5D-9005-3D78BE9F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70AF6-8BFE-44A0-9543-F6CFE3D3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5749E-5767-45F9-A5F8-A07B188D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1543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12F5-59C8-4B74-8153-E24AB45B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798D-D08C-45EA-A663-4B40E971A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46E49-D57B-41AC-8AF7-92CE06236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63091-99CC-4E03-B428-D4DC59F5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E6BC7-4256-4B9C-A130-2962C263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885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11401835" y="6248400"/>
            <a:ext cx="189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401835" y="6248400"/>
            <a:ext cx="189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t="16898" b="13959"/>
          <a:stretch/>
        </p:blipFill>
        <p:spPr>
          <a:xfrm>
            <a:off x="10363601" y="289800"/>
            <a:ext cx="924165" cy="35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hoto">
  <p:cSld name="Slide with phot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>
            <a:spLocks noGrp="1"/>
          </p:cNvSpPr>
          <p:nvPr>
            <p:ph type="pic" idx="2"/>
          </p:nvPr>
        </p:nvSpPr>
        <p:spPr>
          <a:xfrm>
            <a:off x="2657229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4"/>
          <p:cNvSpPr>
            <a:spLocks noGrp="1"/>
          </p:cNvSpPr>
          <p:nvPr>
            <p:ph type="pic" idx="3"/>
          </p:nvPr>
        </p:nvSpPr>
        <p:spPr>
          <a:xfrm>
            <a:off x="4132996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4"/>
          <p:cNvSpPr>
            <a:spLocks noGrp="1"/>
          </p:cNvSpPr>
          <p:nvPr>
            <p:ph type="pic" idx="4"/>
          </p:nvPr>
        </p:nvSpPr>
        <p:spPr>
          <a:xfrm>
            <a:off x="5591944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4"/>
          <p:cNvSpPr>
            <a:spLocks noGrp="1"/>
          </p:cNvSpPr>
          <p:nvPr>
            <p:ph type="pic" idx="5"/>
          </p:nvPr>
        </p:nvSpPr>
        <p:spPr>
          <a:xfrm>
            <a:off x="7067711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4"/>
          <p:cNvSpPr>
            <a:spLocks noGrp="1"/>
          </p:cNvSpPr>
          <p:nvPr>
            <p:ph type="pic" idx="6"/>
          </p:nvPr>
        </p:nvSpPr>
        <p:spPr>
          <a:xfrm>
            <a:off x="8543479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4"/>
          <p:cNvSpPr>
            <a:spLocks noGrp="1"/>
          </p:cNvSpPr>
          <p:nvPr>
            <p:ph type="pic" idx="7"/>
          </p:nvPr>
        </p:nvSpPr>
        <p:spPr>
          <a:xfrm>
            <a:off x="2657229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4"/>
          <p:cNvSpPr>
            <a:spLocks noGrp="1"/>
          </p:cNvSpPr>
          <p:nvPr>
            <p:ph type="pic" idx="8"/>
          </p:nvPr>
        </p:nvSpPr>
        <p:spPr>
          <a:xfrm>
            <a:off x="4132996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>
            <a:spLocks noGrp="1"/>
          </p:cNvSpPr>
          <p:nvPr>
            <p:ph type="pic" idx="9"/>
          </p:nvPr>
        </p:nvSpPr>
        <p:spPr>
          <a:xfrm>
            <a:off x="5591944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4"/>
          <p:cNvSpPr>
            <a:spLocks noGrp="1"/>
          </p:cNvSpPr>
          <p:nvPr>
            <p:ph type="pic" idx="13"/>
          </p:nvPr>
        </p:nvSpPr>
        <p:spPr>
          <a:xfrm>
            <a:off x="7067711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"/>
          <p:cNvSpPr>
            <a:spLocks noGrp="1"/>
          </p:cNvSpPr>
          <p:nvPr>
            <p:ph type="pic" idx="14"/>
          </p:nvPr>
        </p:nvSpPr>
        <p:spPr>
          <a:xfrm>
            <a:off x="8543479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t="16898" b="13959"/>
          <a:stretch/>
        </p:blipFill>
        <p:spPr>
          <a:xfrm>
            <a:off x="10363601" y="289800"/>
            <a:ext cx="924165" cy="35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>
            <a:spLocks noGrp="1"/>
          </p:cNvSpPr>
          <p:nvPr>
            <p:ph type="pic" idx="2"/>
          </p:nvPr>
        </p:nvSpPr>
        <p:spPr>
          <a:xfrm>
            <a:off x="2657229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5"/>
          <p:cNvSpPr>
            <a:spLocks noGrp="1"/>
          </p:cNvSpPr>
          <p:nvPr>
            <p:ph type="pic" idx="3"/>
          </p:nvPr>
        </p:nvSpPr>
        <p:spPr>
          <a:xfrm>
            <a:off x="4132996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5"/>
          <p:cNvSpPr>
            <a:spLocks noGrp="1"/>
          </p:cNvSpPr>
          <p:nvPr>
            <p:ph type="pic" idx="4"/>
          </p:nvPr>
        </p:nvSpPr>
        <p:spPr>
          <a:xfrm>
            <a:off x="5591944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5"/>
          </p:nvPr>
        </p:nvSpPr>
        <p:spPr>
          <a:xfrm>
            <a:off x="7067711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5"/>
          <p:cNvSpPr>
            <a:spLocks noGrp="1"/>
          </p:cNvSpPr>
          <p:nvPr>
            <p:ph type="pic" idx="6"/>
          </p:nvPr>
        </p:nvSpPr>
        <p:spPr>
          <a:xfrm>
            <a:off x="8543479" y="195322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>
            <a:spLocks noGrp="1"/>
          </p:cNvSpPr>
          <p:nvPr>
            <p:ph type="pic" idx="7"/>
          </p:nvPr>
        </p:nvSpPr>
        <p:spPr>
          <a:xfrm>
            <a:off x="2657229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>
            <a:spLocks noGrp="1"/>
          </p:cNvSpPr>
          <p:nvPr>
            <p:ph type="pic" idx="8"/>
          </p:nvPr>
        </p:nvSpPr>
        <p:spPr>
          <a:xfrm>
            <a:off x="4132996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5"/>
          <p:cNvSpPr>
            <a:spLocks noGrp="1"/>
          </p:cNvSpPr>
          <p:nvPr>
            <p:ph type="pic" idx="9"/>
          </p:nvPr>
        </p:nvSpPr>
        <p:spPr>
          <a:xfrm>
            <a:off x="5591944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5"/>
          <p:cNvSpPr>
            <a:spLocks noGrp="1"/>
          </p:cNvSpPr>
          <p:nvPr>
            <p:ph type="pic" idx="13"/>
          </p:nvPr>
        </p:nvSpPr>
        <p:spPr>
          <a:xfrm>
            <a:off x="7067711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5"/>
          <p:cNvSpPr>
            <a:spLocks noGrp="1"/>
          </p:cNvSpPr>
          <p:nvPr>
            <p:ph type="pic" idx="14"/>
          </p:nvPr>
        </p:nvSpPr>
        <p:spPr>
          <a:xfrm>
            <a:off x="8543479" y="3429000"/>
            <a:ext cx="1224000" cy="12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401835" y="6248400"/>
            <a:ext cx="189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96000" y="2281704"/>
            <a:ext cx="38928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leo Light"/>
              <a:buNone/>
              <a:defRPr sz="1600">
                <a:solidFill>
                  <a:schemeClr val="lt2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AEAEAE"/>
              </a:buClr>
              <a:buSzPts val="1900"/>
              <a:buFont typeface="Arial"/>
              <a:buNone/>
              <a:defRPr sz="19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600"/>
              <a:buFont typeface="Arial"/>
              <a:buNone/>
              <a:defRPr sz="16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500"/>
              <a:buFont typeface="Arial"/>
              <a:buNone/>
              <a:defRPr sz="15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500"/>
              <a:buFont typeface="Arial"/>
              <a:buNone/>
              <a:defRPr sz="15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1320800" y="5156200"/>
            <a:ext cx="31152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leo Light"/>
              <a:buNone/>
              <a:defRPr sz="1600">
                <a:solidFill>
                  <a:schemeClr val="lt2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AEAEAE"/>
              </a:buClr>
              <a:buSzPts val="1900"/>
              <a:buFont typeface="Arial"/>
              <a:buNone/>
              <a:defRPr sz="19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600"/>
              <a:buFont typeface="Arial"/>
              <a:buNone/>
              <a:defRPr sz="16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500"/>
              <a:buFont typeface="Arial"/>
              <a:buNone/>
              <a:defRPr sz="15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500"/>
              <a:buFont typeface="Arial"/>
              <a:buNone/>
              <a:defRPr sz="1500">
                <a:solidFill>
                  <a:srgbClr val="AEAEA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5428557" y="2870200"/>
            <a:ext cx="54429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600"/>
              <a:buFont typeface="Aleo Light"/>
              <a:buNone/>
              <a:defRPr sz="1600">
                <a:solidFill>
                  <a:srgbClr val="AEAEAE"/>
                </a:solidFill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600"/>
              <a:buFont typeface="Aleo Light"/>
              <a:buNone/>
              <a:defRPr sz="1600">
                <a:solidFill>
                  <a:srgbClr val="AEAEAE"/>
                </a:solidFill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600"/>
              <a:buFont typeface="Aleo Light"/>
              <a:buNone/>
              <a:defRPr sz="1600">
                <a:solidFill>
                  <a:srgbClr val="AEAEAE"/>
                </a:solidFill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EAEAE"/>
              </a:buClr>
              <a:buSzPts val="1600"/>
              <a:buFont typeface="Aleo Light"/>
              <a:buNone/>
              <a:defRPr sz="1600">
                <a:solidFill>
                  <a:srgbClr val="AEAEAE"/>
                </a:solidFill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>
            <a:spLocks noGrp="1"/>
          </p:cNvSpPr>
          <p:nvPr>
            <p:ph type="pic" idx="4"/>
          </p:nvPr>
        </p:nvSpPr>
        <p:spPr>
          <a:xfrm>
            <a:off x="1625600" y="2506472"/>
            <a:ext cx="2547900" cy="254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1016000" y="584200"/>
            <a:ext cx="10160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5"/>
          </p:nvPr>
        </p:nvSpPr>
        <p:spPr>
          <a:xfrm>
            <a:off x="2743200" y="609600"/>
            <a:ext cx="670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 rtl="0">
              <a:spcBef>
                <a:spcPts val="20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Montserrat"/>
              <a:buNone/>
              <a:defRPr sz="1200" b="1">
                <a:solidFill>
                  <a:srgbClr val="6F6F6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994400" y="584200"/>
            <a:ext cx="54864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5994400" y="609600"/>
            <a:ext cx="5486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Montserrat"/>
              <a:buNone/>
              <a:defRPr sz="1200" b="1">
                <a:solidFill>
                  <a:srgbClr val="6F6F6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179" y="34290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3"/>
          </p:nvPr>
        </p:nvSpPr>
        <p:spPr>
          <a:xfrm>
            <a:off x="1749312" y="34290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4"/>
          </p:nvPr>
        </p:nvSpPr>
        <p:spPr>
          <a:xfrm>
            <a:off x="3493445" y="34290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5"/>
          </p:nvPr>
        </p:nvSpPr>
        <p:spPr>
          <a:xfrm>
            <a:off x="5179" y="51562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>
            <a:spLocks noGrp="1"/>
          </p:cNvSpPr>
          <p:nvPr>
            <p:ph type="pic" idx="6"/>
          </p:nvPr>
        </p:nvSpPr>
        <p:spPr>
          <a:xfrm>
            <a:off x="1749312" y="51562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"/>
          <p:cNvSpPr>
            <a:spLocks noGrp="1"/>
          </p:cNvSpPr>
          <p:nvPr>
            <p:ph type="pic" idx="7"/>
          </p:nvPr>
        </p:nvSpPr>
        <p:spPr>
          <a:xfrm>
            <a:off x="3493445" y="51562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7"/>
          <p:cNvSpPr>
            <a:spLocks noGrp="1"/>
          </p:cNvSpPr>
          <p:nvPr>
            <p:ph type="pic" idx="8"/>
          </p:nvPr>
        </p:nvSpPr>
        <p:spPr>
          <a:xfrm>
            <a:off x="5179" y="-25400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7"/>
          <p:cNvSpPr>
            <a:spLocks noGrp="1"/>
          </p:cNvSpPr>
          <p:nvPr>
            <p:ph type="pic" idx="9"/>
          </p:nvPr>
        </p:nvSpPr>
        <p:spPr>
          <a:xfrm>
            <a:off x="1749312" y="-25400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7"/>
          <p:cNvSpPr>
            <a:spLocks noGrp="1"/>
          </p:cNvSpPr>
          <p:nvPr>
            <p:ph type="pic" idx="13"/>
          </p:nvPr>
        </p:nvSpPr>
        <p:spPr>
          <a:xfrm>
            <a:off x="3493445" y="-25400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7"/>
          <p:cNvSpPr>
            <a:spLocks noGrp="1"/>
          </p:cNvSpPr>
          <p:nvPr>
            <p:ph type="pic" idx="14"/>
          </p:nvPr>
        </p:nvSpPr>
        <p:spPr>
          <a:xfrm>
            <a:off x="5179" y="17018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7"/>
          <p:cNvSpPr>
            <a:spLocks noGrp="1"/>
          </p:cNvSpPr>
          <p:nvPr>
            <p:ph type="pic" idx="15"/>
          </p:nvPr>
        </p:nvSpPr>
        <p:spPr>
          <a:xfrm>
            <a:off x="1749312" y="1701801"/>
            <a:ext cx="1727100" cy="1727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7"/>
          <p:cNvSpPr>
            <a:spLocks noGrp="1"/>
          </p:cNvSpPr>
          <p:nvPr>
            <p:ph type="pic" idx="16"/>
          </p:nvPr>
        </p:nvSpPr>
        <p:spPr>
          <a:xfrm>
            <a:off x="3493445" y="1701801"/>
            <a:ext cx="1727100" cy="172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68C7-4A14-4905-B4F1-E938403F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9C216-DC16-47B2-9E43-0B2EA6A16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5AF3-FD9C-4F43-A908-CD65AD6E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1575F-D7D3-41B8-A47B-44DA3ADB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ADC7A-E3D6-4565-ABFF-887069DE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1004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>
            <a:spLocks noGrp="1"/>
          </p:cNvSpPr>
          <p:nvPr>
            <p:ph type="pic" idx="2"/>
          </p:nvPr>
        </p:nvSpPr>
        <p:spPr>
          <a:xfrm>
            <a:off x="0" y="2311400"/>
            <a:ext cx="6299100" cy="38607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7300388" y="3032360"/>
            <a:ext cx="39921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leo Light"/>
              <a:buNone/>
              <a:defRPr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leo Light"/>
              <a:buNone/>
              <a:defRPr/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3"/>
          </p:nvPr>
        </p:nvSpPr>
        <p:spPr>
          <a:xfrm>
            <a:off x="7315200" y="2514600"/>
            <a:ext cx="23073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rgbClr val="B4B4B4"/>
              </a:buClr>
              <a:buSzPts val="1500"/>
              <a:buFont typeface="Montserrat"/>
              <a:buNone/>
              <a:defRPr sz="1500" b="1">
                <a:solidFill>
                  <a:srgbClr val="B4B4B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Libre Franklin Medium"/>
              <a:buNone/>
              <a:defRPr sz="19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Libre Franklin Medium"/>
              <a:buNone/>
              <a:defRPr sz="19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Libre Franklin Medium"/>
              <a:buNone/>
              <a:defRPr sz="19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Libre Franklin Medium"/>
              <a:buNone/>
              <a:defRPr sz="19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016000" y="584200"/>
            <a:ext cx="10160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4"/>
          </p:nvPr>
        </p:nvSpPr>
        <p:spPr>
          <a:xfrm>
            <a:off x="2743200" y="609600"/>
            <a:ext cx="670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 rtl="0">
              <a:spcBef>
                <a:spcPts val="20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Montserrat"/>
              <a:buNone/>
              <a:defRPr sz="1200" b="1">
                <a:solidFill>
                  <a:srgbClr val="6F6F6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016000" y="584200"/>
            <a:ext cx="10160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2743200" y="609600"/>
            <a:ext cx="670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 rtl="0">
              <a:spcBef>
                <a:spcPts val="20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Montserrat"/>
              <a:buNone/>
              <a:defRPr sz="1200" b="1">
                <a:solidFill>
                  <a:srgbClr val="6F6F6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502400" y="685800"/>
            <a:ext cx="50799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Montserrat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6705600" y="2722031"/>
            <a:ext cx="4673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 sz="1500"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 sz="1500"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 sz="1500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 sz="1500"/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3"/>
          </p:nvPr>
        </p:nvSpPr>
        <p:spPr>
          <a:xfrm>
            <a:off x="7518400" y="4144433"/>
            <a:ext cx="3251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leo Light"/>
              <a:buNone/>
              <a:defRPr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leo Light"/>
              <a:buNone/>
              <a:defRPr/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4"/>
          </p:nvPr>
        </p:nvSpPr>
        <p:spPr>
          <a:xfrm>
            <a:off x="7518400" y="4749800"/>
            <a:ext cx="32511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leo Light"/>
              <a:buNone/>
              <a:defRPr sz="1200">
                <a:solidFill>
                  <a:srgbClr val="A5A5A5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leo Light"/>
              <a:buNone/>
              <a:defRPr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500"/>
              <a:buFont typeface="Aleo Light"/>
              <a:buNone/>
              <a:defRPr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leo Light"/>
              <a:buNone/>
              <a:defRPr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leo Light"/>
              <a:buNone/>
              <a:defRPr/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5"/>
          </p:nvPr>
        </p:nvSpPr>
        <p:spPr>
          <a:xfrm>
            <a:off x="6705600" y="2311403"/>
            <a:ext cx="4673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rgbClr val="C9C9C9"/>
              </a:buClr>
              <a:buSzPts val="1500"/>
              <a:buFont typeface="Aleo Light"/>
              <a:buNone/>
              <a:defRPr sz="1500">
                <a:solidFill>
                  <a:srgbClr val="C9C9C9"/>
                </a:solidFill>
                <a:latin typeface="Aleo Light"/>
                <a:ea typeface="Aleo Light"/>
                <a:cs typeface="Aleo Light"/>
                <a:sym typeface="Aleo Ligh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700"/>
              <a:buFont typeface="Open Sans"/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700"/>
              <a:buFont typeface="Open Sans"/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700"/>
              <a:buFont typeface="Open Sans"/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700"/>
              <a:buFont typeface="Open Sans"/>
              <a:buNone/>
              <a:defRPr sz="17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016000" y="584200"/>
            <a:ext cx="101601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2743200" y="609600"/>
            <a:ext cx="670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ctr" rtl="0">
              <a:spcBef>
                <a:spcPts val="200"/>
              </a:spcBef>
              <a:spcAft>
                <a:spcPts val="0"/>
              </a:spcAft>
              <a:buClr>
                <a:srgbClr val="6F6F6F"/>
              </a:buClr>
              <a:buSzPts val="1200"/>
              <a:buFont typeface="Montserrat"/>
              <a:buNone/>
              <a:defRPr sz="1200" b="1">
                <a:solidFill>
                  <a:srgbClr val="6F6F6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>
            <a:spLocks noGrp="1"/>
          </p:cNvSpPr>
          <p:nvPr>
            <p:ph type="pic" idx="2"/>
          </p:nvPr>
        </p:nvSpPr>
        <p:spPr>
          <a:xfrm>
            <a:off x="6382916" y="2186692"/>
            <a:ext cx="2250300" cy="22503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2"/>
          <p:cNvSpPr>
            <a:spLocks noGrp="1"/>
          </p:cNvSpPr>
          <p:nvPr>
            <p:ph type="pic" idx="3"/>
          </p:nvPr>
        </p:nvSpPr>
        <p:spPr>
          <a:xfrm>
            <a:off x="8948124" y="2186692"/>
            <a:ext cx="2250300" cy="225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>
            <a:off x="1359244" y="552450"/>
            <a:ext cx="9473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1840706" y="534988"/>
            <a:ext cx="85107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790575" y="658813"/>
            <a:ext cx="4884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CC4B-AC54-44B6-9062-ED7881F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72252-C9C2-4558-9096-148AD84F9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A8D9F-37FA-4FCA-BC25-ADD55489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1206-1DA5-49A7-9B6D-DD9CD7BC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7A573-861C-4F50-867D-226006D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1F2B8-60B1-4D61-A382-7B14CE16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0301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" y="1"/>
            <a:ext cx="12192000" cy="2713200"/>
          </a:xfrm>
          <a:prstGeom prst="rect">
            <a:avLst/>
          </a:prstGeom>
          <a:blipFill rotWithShape="1">
            <a:blip r:embed="rId2">
              <a:alphaModFix/>
            </a:blip>
            <a:tile tx="0" ty="0" sx="99997" sy="99997" flip="none" algn="tl"/>
          </a:blipFill>
          <a:ln>
            <a:noFill/>
          </a:ln>
        </p:spPr>
      </p:pic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2710656" y="379413"/>
            <a:ext cx="6770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and Photos">
  <p:cSld name="Slide and Photo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>
            <a:spLocks noGrp="1"/>
          </p:cNvSpPr>
          <p:nvPr>
            <p:ph type="pic" idx="2"/>
          </p:nvPr>
        </p:nvSpPr>
        <p:spPr>
          <a:xfrm>
            <a:off x="3506743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99" name="Google Shape;99;p19"/>
          <p:cNvSpPr>
            <a:spLocks noGrp="1"/>
          </p:cNvSpPr>
          <p:nvPr>
            <p:ph type="pic" idx="3"/>
          </p:nvPr>
        </p:nvSpPr>
        <p:spPr>
          <a:xfrm>
            <a:off x="3978153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100" name="Google Shape;100;p19"/>
          <p:cNvSpPr>
            <a:spLocks noGrp="1"/>
          </p:cNvSpPr>
          <p:nvPr>
            <p:ph type="pic" idx="4"/>
          </p:nvPr>
        </p:nvSpPr>
        <p:spPr>
          <a:xfrm>
            <a:off x="4449565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101" name="Google Shape;101;p19"/>
          <p:cNvSpPr>
            <a:spLocks noGrp="1"/>
          </p:cNvSpPr>
          <p:nvPr>
            <p:ph type="pic" idx="5"/>
          </p:nvPr>
        </p:nvSpPr>
        <p:spPr>
          <a:xfrm>
            <a:off x="4920976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102" name="Google Shape;102;p19"/>
          <p:cNvSpPr>
            <a:spLocks noGrp="1"/>
          </p:cNvSpPr>
          <p:nvPr>
            <p:ph type="pic" idx="6"/>
          </p:nvPr>
        </p:nvSpPr>
        <p:spPr>
          <a:xfrm>
            <a:off x="5392388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103" name="Google Shape;103;p19"/>
          <p:cNvSpPr>
            <a:spLocks noGrp="1"/>
          </p:cNvSpPr>
          <p:nvPr>
            <p:ph type="pic" idx="7"/>
          </p:nvPr>
        </p:nvSpPr>
        <p:spPr>
          <a:xfrm>
            <a:off x="5863800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104" name="Google Shape;104;p19"/>
          <p:cNvSpPr>
            <a:spLocks noGrp="1"/>
          </p:cNvSpPr>
          <p:nvPr>
            <p:ph type="pic" idx="8"/>
          </p:nvPr>
        </p:nvSpPr>
        <p:spPr>
          <a:xfrm>
            <a:off x="6335211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  <p:sp>
        <p:nvSpPr>
          <p:cNvPr id="105" name="Google Shape;105;p19"/>
          <p:cNvSpPr>
            <a:spLocks noGrp="1"/>
          </p:cNvSpPr>
          <p:nvPr>
            <p:ph type="pic" idx="9"/>
          </p:nvPr>
        </p:nvSpPr>
        <p:spPr>
          <a:xfrm>
            <a:off x="6806624" y="384183"/>
            <a:ext cx="335700" cy="335700"/>
          </a:xfrm>
          <a:prstGeom prst="roundRect">
            <a:avLst>
              <a:gd name="adj" fmla="val 18593"/>
            </a:avLst>
          </a:prstGeom>
          <a:solidFill>
            <a:srgbClr val="757775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Page Light">
  <p:cSld name="TITL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5977052" y="6536531"/>
            <a:ext cx="2331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>
            <a:spLocks noGrp="1"/>
          </p:cNvSpPr>
          <p:nvPr>
            <p:ph type="pic" idx="2"/>
          </p:nvPr>
        </p:nvSpPr>
        <p:spPr>
          <a:xfrm>
            <a:off x="5309202" y="762974"/>
            <a:ext cx="6882900" cy="533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762974" y="762974"/>
            <a:ext cx="6119700" cy="533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1022292" y="1946031"/>
            <a:ext cx="4748700" cy="3901500"/>
          </a:xfrm>
          <a:prstGeom prst="rect">
            <a:avLst/>
          </a:prstGeom>
          <a:solidFill>
            <a:srgbClr val="F2F2F2">
              <a:alpha val="427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3638446" y="1807420"/>
            <a:ext cx="4915200" cy="4915200"/>
          </a:xfrm>
          <a:prstGeom prst="ellipse">
            <a:avLst/>
          </a:prstGeom>
          <a:solidFill>
            <a:srgbClr val="F2F2F2">
              <a:alpha val="427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5909143" y="2649416"/>
            <a:ext cx="4735500" cy="2579100"/>
          </a:xfrm>
          <a:prstGeom prst="rect">
            <a:avLst/>
          </a:prstGeom>
          <a:solidFill>
            <a:srgbClr val="F2F2F2">
              <a:alpha val="427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0DC0-447C-4519-ACF4-EFCD1E2C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16DC5-C524-44C3-B23F-825F13D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3C695-D1B7-4BAB-B190-6BCEA1F6D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419C4-FFAE-4BFF-B0E3-4CD165927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8C57D-D813-4F63-A6AD-A7AC7E8FA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58E6B-8323-4738-8943-7207DD7F8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1A382-8689-47D1-99B8-BED6D3E0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30D78-23D1-42AE-9643-B97DAA4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42022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1254369" y="2965938"/>
            <a:ext cx="4850700" cy="2883900"/>
          </a:xfrm>
          <a:prstGeom prst="rect">
            <a:avLst/>
          </a:prstGeom>
          <a:solidFill>
            <a:srgbClr val="F2F2F2">
              <a:alpha val="423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1324709" y="2620874"/>
            <a:ext cx="4929300" cy="2570400"/>
          </a:xfrm>
          <a:prstGeom prst="rect">
            <a:avLst/>
          </a:prstGeom>
          <a:solidFill>
            <a:srgbClr val="F2F2F2">
              <a:alpha val="423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2A2F-717A-4680-A4A2-BA2AD114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2472F-A102-4F39-A129-C6DDCF3F1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6E507-D10D-4CDF-80F4-8836C4A3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3D2A-EB17-4DB4-87F3-86FE6E7E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05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E88D5-5091-4313-925B-34441E2A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838FE-7BE7-4382-9DFC-7ED2BD9B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8ACCB-5387-4F7E-9223-4AA99E57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183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C9AA-D208-4412-B872-662314A8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E96D-A678-4F2F-AA52-D19C278E4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3BF6-C43C-40DA-9B99-343EF0B1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9741B-47E6-4F1F-AE6A-C153D438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F00BF-F401-48DD-A95C-F901D02E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57111-26B8-4641-A5EF-5C27474B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14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4C15-F66C-46CA-9BC1-6E4758B2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FB08E-161A-451F-978F-B6A21B8DF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E0F26-36AE-405C-992A-6ADA68D1A4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B1F35-B89C-49EA-B0DF-6CE98030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B6614-9246-4764-9A69-FA5A5C39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54A95-FC48-4EE1-85B7-380E214F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408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84C6A-F6D6-4327-996B-A083E3DA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8D36F-2706-4622-B7B0-B672FA94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65FE3-FAD2-472E-AABD-9CBFD4B6D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13DC3-A054-4FAC-A2A5-05DCFDEAF31A}" type="datetimeFigureOut">
              <a:rPr lang="en-CA" smtClean="0"/>
              <a:t>2022-07-03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2FB72-5CE0-4FBA-AF07-E7423DAC0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2DB05-F577-4B90-81E4-5155E4FBD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8DBFF-FB3D-4AF6-AB04-B5BDDD3074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20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D30"/>
              </a:buClr>
              <a:buSzPts val="5100"/>
              <a:buFont typeface="Open Sans SemiBold"/>
              <a:buNone/>
              <a:defRPr sz="5100" b="1" i="0" u="none" strike="noStrike" cap="none">
                <a:solidFill>
                  <a:srgbClr val="272D3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None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Char char="•"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Char char="•"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Char char="•"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B9A9C"/>
              </a:buClr>
              <a:buSzPts val="1100"/>
              <a:buFont typeface="Open Sans"/>
              <a:buChar char="•"/>
              <a:defRPr sz="11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1835" y="6248400"/>
            <a:ext cx="189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/>
              <a:buNone/>
              <a:defRPr sz="11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9_82FBC23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4_51D116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57508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 b="1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1.Cholera Home Page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1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69A7DEFC-6B99-4FC3-471B-B25D1485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" y="72427"/>
            <a:ext cx="12002527" cy="67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8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 b="1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2. Country Info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8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/>
          <p:nvPr/>
        </p:nvSpPr>
        <p:spPr>
          <a:xfrm>
            <a:off x="175275" y="142425"/>
            <a:ext cx="11831700" cy="6551400"/>
          </a:xfrm>
          <a:prstGeom prst="rect">
            <a:avLst/>
          </a:prstGeom>
          <a:solidFill>
            <a:srgbClr val="F3F3F3">
              <a:alpha val="4916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53"/>
          <p:cNvSpPr/>
          <p:nvPr/>
        </p:nvSpPr>
        <p:spPr>
          <a:xfrm>
            <a:off x="179675" y="147550"/>
            <a:ext cx="11831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53"/>
          <p:cNvSpPr/>
          <p:nvPr/>
        </p:nvSpPr>
        <p:spPr>
          <a:xfrm>
            <a:off x="1837025" y="147425"/>
            <a:ext cx="1130700" cy="323100"/>
          </a:xfrm>
          <a:prstGeom prst="rect">
            <a:avLst/>
          </a:prstGeom>
          <a:solidFill>
            <a:srgbClr val="D8642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Country info</a:t>
            </a:r>
            <a:endParaRPr sz="900" b="1">
              <a:solidFill>
                <a:srgbClr val="FFFFFF"/>
              </a:solidFill>
            </a:endParaRPr>
          </a:p>
        </p:txBody>
      </p:sp>
      <p:pic>
        <p:nvPicPr>
          <p:cNvPr id="567" name="Google Shape;567;p53"/>
          <p:cNvPicPr preferRelativeResize="0"/>
          <p:nvPr/>
        </p:nvPicPr>
        <p:blipFill rotWithShape="1">
          <a:blip r:embed="rId3">
            <a:alphaModFix/>
          </a:blip>
          <a:srcRect t="20768" b="20762"/>
          <a:stretch/>
        </p:blipFill>
        <p:spPr>
          <a:xfrm>
            <a:off x="380592" y="190078"/>
            <a:ext cx="735524" cy="2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3"/>
          <p:cNvSpPr/>
          <p:nvPr/>
        </p:nvSpPr>
        <p:spPr>
          <a:xfrm>
            <a:off x="2967724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Action Checklist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4098422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Resource Track.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5229128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Dashboard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571" name="Google Shape;571;p53"/>
          <p:cNvSpPr/>
          <p:nvPr/>
        </p:nvSpPr>
        <p:spPr>
          <a:xfrm rot="10800000">
            <a:off x="5114844" y="298541"/>
            <a:ext cx="75300" cy="477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3"/>
          <p:cNvSpPr/>
          <p:nvPr/>
        </p:nvSpPr>
        <p:spPr>
          <a:xfrm>
            <a:off x="6359826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2973A5"/>
              </a:solidFill>
            </a:endParaRPr>
          </a:p>
        </p:txBody>
      </p:sp>
      <p:sp>
        <p:nvSpPr>
          <p:cNvPr id="573" name="Google Shape;573;p53"/>
          <p:cNvSpPr txBox="1"/>
          <p:nvPr/>
        </p:nvSpPr>
        <p:spPr>
          <a:xfrm>
            <a:off x="328650" y="895625"/>
            <a:ext cx="1154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Add sub-national areas affected by cholera ……….. etc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53"/>
          <p:cNvSpPr txBox="1"/>
          <p:nvPr/>
        </p:nvSpPr>
        <p:spPr>
          <a:xfrm>
            <a:off x="328650" y="647825"/>
            <a:ext cx="177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Country info</a:t>
            </a:r>
            <a:endParaRPr sz="12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328650" y="1337675"/>
            <a:ext cx="11543400" cy="5221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3"/>
          <p:cNvSpPr/>
          <p:nvPr/>
        </p:nvSpPr>
        <p:spPr>
          <a:xfrm>
            <a:off x="447200" y="2376730"/>
            <a:ext cx="11241300" cy="1965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Affected Areas</a:t>
            </a:r>
            <a:endParaRPr sz="1300" b="1">
              <a:solidFill>
                <a:srgbClr val="2973A5"/>
              </a:solidFill>
            </a:endParaRPr>
          </a:p>
        </p:txBody>
      </p:sp>
      <p:sp>
        <p:nvSpPr>
          <p:cNvPr id="577" name="Google Shape;577;p53"/>
          <p:cNvSpPr txBox="1"/>
          <p:nvPr/>
        </p:nvSpPr>
        <p:spPr>
          <a:xfrm>
            <a:off x="617375" y="2789980"/>
            <a:ext cx="909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Admin Level 1                                 Admin Level 2                                 Transmission classification                                 Capacity level                                Severity</a:t>
            </a:r>
            <a:endParaRPr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592350" y="3148730"/>
            <a:ext cx="108627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3"/>
          <p:cNvSpPr txBox="1"/>
          <p:nvPr/>
        </p:nvSpPr>
        <p:spPr>
          <a:xfrm>
            <a:off x="803649" y="3126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0" name="Google Shape;580;p53"/>
          <p:cNvSpPr txBox="1"/>
          <p:nvPr/>
        </p:nvSpPr>
        <p:spPr>
          <a:xfrm>
            <a:off x="2327649" y="3126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1" name="Google Shape;581;p53"/>
          <p:cNvSpPr txBox="1"/>
          <p:nvPr/>
        </p:nvSpPr>
        <p:spPr>
          <a:xfrm>
            <a:off x="4030211" y="312605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Community Trans.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2" name="Google Shape;582;p53"/>
          <p:cNvSpPr txBox="1"/>
          <p:nvPr/>
        </p:nvSpPr>
        <p:spPr>
          <a:xfrm>
            <a:off x="6392406" y="3126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Level 2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3" name="Google Shape;583;p53"/>
          <p:cNvSpPr txBox="1"/>
          <p:nvPr/>
        </p:nvSpPr>
        <p:spPr>
          <a:xfrm>
            <a:off x="9407016" y="3126055"/>
            <a:ext cx="231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Action Checklist      Edit       Delete</a:t>
            </a:r>
            <a:endParaRPr sz="900">
              <a:solidFill>
                <a:srgbClr val="2973A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84" name="Google Shape;584;p53"/>
          <p:cNvSpPr txBox="1"/>
          <p:nvPr/>
        </p:nvSpPr>
        <p:spPr>
          <a:xfrm>
            <a:off x="803649" y="3507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5" name="Google Shape;585;p53"/>
          <p:cNvSpPr txBox="1"/>
          <p:nvPr/>
        </p:nvSpPr>
        <p:spPr>
          <a:xfrm>
            <a:off x="2327649" y="3507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6" name="Google Shape;586;p53"/>
          <p:cNvSpPr txBox="1"/>
          <p:nvPr/>
        </p:nvSpPr>
        <p:spPr>
          <a:xfrm>
            <a:off x="4030211" y="350705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Community Trans.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7" name="Google Shape;587;p53"/>
          <p:cNvSpPr txBox="1"/>
          <p:nvPr/>
        </p:nvSpPr>
        <p:spPr>
          <a:xfrm>
            <a:off x="6392406" y="3507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Level 2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8" name="Google Shape;588;p53"/>
          <p:cNvSpPr txBox="1"/>
          <p:nvPr/>
        </p:nvSpPr>
        <p:spPr>
          <a:xfrm>
            <a:off x="9407016" y="3507055"/>
            <a:ext cx="231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Action Checklist      Edit       Delete</a:t>
            </a:r>
            <a:endParaRPr sz="900">
              <a:solidFill>
                <a:srgbClr val="2973A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89" name="Google Shape;589;p53"/>
          <p:cNvSpPr/>
          <p:nvPr/>
        </p:nvSpPr>
        <p:spPr>
          <a:xfrm>
            <a:off x="592350" y="3877358"/>
            <a:ext cx="108627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3"/>
          <p:cNvSpPr txBox="1"/>
          <p:nvPr/>
        </p:nvSpPr>
        <p:spPr>
          <a:xfrm>
            <a:off x="803649" y="3888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2327649" y="3888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2" name="Google Shape;592;p53"/>
          <p:cNvSpPr txBox="1"/>
          <p:nvPr/>
        </p:nvSpPr>
        <p:spPr>
          <a:xfrm>
            <a:off x="4030211" y="388805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Community Trans.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3" name="Google Shape;593;p53"/>
          <p:cNvSpPr txBox="1"/>
          <p:nvPr/>
        </p:nvSpPr>
        <p:spPr>
          <a:xfrm>
            <a:off x="6392406" y="3888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Level 2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4" name="Google Shape;594;p53"/>
          <p:cNvSpPr txBox="1"/>
          <p:nvPr/>
        </p:nvSpPr>
        <p:spPr>
          <a:xfrm>
            <a:off x="9407016" y="3888055"/>
            <a:ext cx="231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Action Checklist      Edit       Delete</a:t>
            </a:r>
            <a:endParaRPr sz="900">
              <a:solidFill>
                <a:srgbClr val="2973A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95" name="Google Shape;595;p53"/>
          <p:cNvSpPr/>
          <p:nvPr/>
        </p:nvSpPr>
        <p:spPr>
          <a:xfrm>
            <a:off x="447200" y="4458725"/>
            <a:ext cx="11241300" cy="94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Country, Territory or Area Plans </a:t>
            </a:r>
            <a:endParaRPr sz="1300" b="1">
              <a:solidFill>
                <a:srgbClr val="2973A5"/>
              </a:solidFill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10521486" y="265183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592350" y="3513043"/>
            <a:ext cx="125100" cy="323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592350" y="3148730"/>
            <a:ext cx="125100" cy="323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3"/>
          <p:cNvSpPr/>
          <p:nvPr/>
        </p:nvSpPr>
        <p:spPr>
          <a:xfrm>
            <a:off x="592350" y="3877356"/>
            <a:ext cx="125100" cy="323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3"/>
          <p:cNvSpPr txBox="1"/>
          <p:nvPr/>
        </p:nvSpPr>
        <p:spPr>
          <a:xfrm>
            <a:off x="7950891" y="3126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Affected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7950891" y="3507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Risk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7950891" y="3888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High Risk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0521486" y="456920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9259700" y="805950"/>
            <a:ext cx="1220400" cy="32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97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</a:t>
            </a:r>
            <a:endParaRPr sz="1200">
              <a:solidFill>
                <a:srgbClr val="2973A5"/>
              </a:solidFill>
            </a:endParaRPr>
          </a:p>
        </p:txBody>
      </p:sp>
      <p:sp>
        <p:nvSpPr>
          <p:cNvPr id="605" name="Google Shape;605;p53"/>
          <p:cNvSpPr/>
          <p:nvPr/>
        </p:nvSpPr>
        <p:spPr>
          <a:xfrm rot="10800000">
            <a:off x="10279763" y="946704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447200" y="1462328"/>
            <a:ext cx="11241300" cy="7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Transmission Classification:</a:t>
            </a:r>
            <a:endParaRPr sz="1250" b="1">
              <a:solidFill>
                <a:srgbClr val="2973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53"/>
          <p:cNvSpPr/>
          <p:nvPr/>
        </p:nvSpPr>
        <p:spPr>
          <a:xfrm>
            <a:off x="507500" y="1872575"/>
            <a:ext cx="3234900" cy="323100"/>
          </a:xfrm>
          <a:prstGeom prst="roundRect">
            <a:avLst>
              <a:gd name="adj" fmla="val 5130"/>
            </a:avLst>
          </a:prstGeom>
          <a:solidFill>
            <a:srgbClr val="FFFFFF"/>
          </a:solidFill>
          <a:ln w="9525" cap="flat" cmpd="sng">
            <a:solidFill>
              <a:srgbClr val="297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973A5"/>
              </a:solidFill>
            </a:endParaRPr>
          </a:p>
        </p:txBody>
      </p:sp>
      <p:sp>
        <p:nvSpPr>
          <p:cNvPr id="608" name="Google Shape;608;p53"/>
          <p:cNvSpPr/>
          <p:nvPr/>
        </p:nvSpPr>
        <p:spPr>
          <a:xfrm rot="10800000">
            <a:off x="3508763" y="2013329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10452886" y="188983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Save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53"/>
          <p:cNvSpPr/>
          <p:nvPr/>
        </p:nvSpPr>
        <p:spPr>
          <a:xfrm>
            <a:off x="561500" y="4899025"/>
            <a:ext cx="108936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Cholera Strategic Readiness and Response Plans (national and subnational plans)</a:t>
            </a:r>
            <a:endParaRPr sz="1100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53"/>
          <p:cNvSpPr/>
          <p:nvPr/>
        </p:nvSpPr>
        <p:spPr>
          <a:xfrm rot="10800000">
            <a:off x="11281163" y="5061329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447200" y="5468037"/>
            <a:ext cx="11241300" cy="94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Country, Territory or Area Users</a:t>
            </a: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13" name="Google Shape;613;p53"/>
          <p:cNvSpPr/>
          <p:nvPr/>
        </p:nvSpPr>
        <p:spPr>
          <a:xfrm>
            <a:off x="10521486" y="555980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Invite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9158325" y="5559800"/>
            <a:ext cx="12204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Export to excel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53"/>
          <p:cNvSpPr/>
          <p:nvPr/>
        </p:nvSpPr>
        <p:spPr>
          <a:xfrm rot="10800000">
            <a:off x="10153505" y="4672161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1D3AE3AC-7050-1EC1-B1CA-670E7E639ED7}"/>
              </a:ext>
            </a:extLst>
          </p:cNvPr>
          <p:cNvSpPr/>
          <p:nvPr/>
        </p:nvSpPr>
        <p:spPr>
          <a:xfrm>
            <a:off x="2786304" y="1408696"/>
            <a:ext cx="1639827" cy="1115536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Choose a sub-national transmission classification for different countries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58" name="Google Shape;101;p14">
            <a:extLst>
              <a:ext uri="{FF2B5EF4-FFF2-40B4-BE49-F238E27FC236}">
                <a16:creationId xmlns:a16="http://schemas.microsoft.com/office/drawing/2014/main" id="{586114AA-7AC3-081F-1AD0-78CD7F0B0FA8}"/>
              </a:ext>
            </a:extLst>
          </p:cNvPr>
          <p:cNvSpPr/>
          <p:nvPr/>
        </p:nvSpPr>
        <p:spPr>
          <a:xfrm>
            <a:off x="2330106" y="5830300"/>
            <a:ext cx="1639827" cy="539024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2. Maintain the user database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28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3"/>
          <p:cNvSpPr/>
          <p:nvPr/>
        </p:nvSpPr>
        <p:spPr>
          <a:xfrm>
            <a:off x="175275" y="142425"/>
            <a:ext cx="11831700" cy="6551400"/>
          </a:xfrm>
          <a:prstGeom prst="rect">
            <a:avLst/>
          </a:prstGeom>
          <a:solidFill>
            <a:srgbClr val="F3F3F3">
              <a:alpha val="4916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53"/>
          <p:cNvSpPr/>
          <p:nvPr/>
        </p:nvSpPr>
        <p:spPr>
          <a:xfrm>
            <a:off x="179675" y="147550"/>
            <a:ext cx="11831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53"/>
          <p:cNvSpPr/>
          <p:nvPr/>
        </p:nvSpPr>
        <p:spPr>
          <a:xfrm>
            <a:off x="1837025" y="147425"/>
            <a:ext cx="1130700" cy="323100"/>
          </a:xfrm>
          <a:prstGeom prst="rect">
            <a:avLst/>
          </a:prstGeom>
          <a:solidFill>
            <a:srgbClr val="D8642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Country info</a:t>
            </a:r>
            <a:endParaRPr sz="900" b="1">
              <a:solidFill>
                <a:srgbClr val="FFFFFF"/>
              </a:solidFill>
            </a:endParaRPr>
          </a:p>
        </p:txBody>
      </p:sp>
      <p:pic>
        <p:nvPicPr>
          <p:cNvPr id="567" name="Google Shape;567;p53"/>
          <p:cNvPicPr preferRelativeResize="0"/>
          <p:nvPr/>
        </p:nvPicPr>
        <p:blipFill rotWithShape="1">
          <a:blip r:embed="rId3">
            <a:alphaModFix/>
          </a:blip>
          <a:srcRect t="20768" b="20762"/>
          <a:stretch/>
        </p:blipFill>
        <p:spPr>
          <a:xfrm>
            <a:off x="380592" y="190078"/>
            <a:ext cx="735524" cy="2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3"/>
          <p:cNvSpPr/>
          <p:nvPr/>
        </p:nvSpPr>
        <p:spPr>
          <a:xfrm>
            <a:off x="2967724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Action Checklist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4098422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Resource Track.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5229128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Dashboard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571" name="Google Shape;571;p53"/>
          <p:cNvSpPr/>
          <p:nvPr/>
        </p:nvSpPr>
        <p:spPr>
          <a:xfrm rot="10800000">
            <a:off x="5114844" y="298541"/>
            <a:ext cx="75300" cy="477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3"/>
          <p:cNvSpPr/>
          <p:nvPr/>
        </p:nvSpPr>
        <p:spPr>
          <a:xfrm>
            <a:off x="6359826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2973A5"/>
              </a:solidFill>
            </a:endParaRPr>
          </a:p>
        </p:txBody>
      </p:sp>
      <p:sp>
        <p:nvSpPr>
          <p:cNvPr id="573" name="Google Shape;573;p53"/>
          <p:cNvSpPr txBox="1"/>
          <p:nvPr/>
        </p:nvSpPr>
        <p:spPr>
          <a:xfrm>
            <a:off x="328650" y="895625"/>
            <a:ext cx="1154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Open Sans"/>
                <a:ea typeface="Open Sans"/>
                <a:cs typeface="Open Sans"/>
                <a:sym typeface="Open Sans"/>
              </a:rPr>
              <a:t>Add sub-national areas affected by cholera ……….. etc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53"/>
          <p:cNvSpPr txBox="1"/>
          <p:nvPr/>
        </p:nvSpPr>
        <p:spPr>
          <a:xfrm>
            <a:off x="328650" y="647825"/>
            <a:ext cx="177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Country info</a:t>
            </a:r>
            <a:endParaRPr sz="12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53"/>
          <p:cNvSpPr/>
          <p:nvPr/>
        </p:nvSpPr>
        <p:spPr>
          <a:xfrm>
            <a:off x="328650" y="1337675"/>
            <a:ext cx="11543400" cy="5221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53"/>
          <p:cNvSpPr/>
          <p:nvPr/>
        </p:nvSpPr>
        <p:spPr>
          <a:xfrm>
            <a:off x="447200" y="2376730"/>
            <a:ext cx="11241300" cy="1965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Affected Areas</a:t>
            </a:r>
            <a:endParaRPr sz="1300" b="1">
              <a:solidFill>
                <a:srgbClr val="2973A5"/>
              </a:solidFill>
            </a:endParaRPr>
          </a:p>
        </p:txBody>
      </p:sp>
      <p:sp>
        <p:nvSpPr>
          <p:cNvPr id="577" name="Google Shape;577;p53"/>
          <p:cNvSpPr txBox="1"/>
          <p:nvPr/>
        </p:nvSpPr>
        <p:spPr>
          <a:xfrm>
            <a:off x="617375" y="2789980"/>
            <a:ext cx="909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Admin Level 1                                 Admin Level 2                                 Transmission classification                                 Capacity level                                Severity</a:t>
            </a:r>
            <a:endParaRPr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53"/>
          <p:cNvSpPr/>
          <p:nvPr/>
        </p:nvSpPr>
        <p:spPr>
          <a:xfrm>
            <a:off x="592350" y="3148730"/>
            <a:ext cx="108627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3"/>
          <p:cNvSpPr txBox="1"/>
          <p:nvPr/>
        </p:nvSpPr>
        <p:spPr>
          <a:xfrm>
            <a:off x="803649" y="3126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0" name="Google Shape;580;p53"/>
          <p:cNvSpPr txBox="1"/>
          <p:nvPr/>
        </p:nvSpPr>
        <p:spPr>
          <a:xfrm>
            <a:off x="2327649" y="3126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1" name="Google Shape;581;p53"/>
          <p:cNvSpPr txBox="1"/>
          <p:nvPr/>
        </p:nvSpPr>
        <p:spPr>
          <a:xfrm>
            <a:off x="4030211" y="312605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Community Trans.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2" name="Google Shape;582;p53"/>
          <p:cNvSpPr txBox="1"/>
          <p:nvPr/>
        </p:nvSpPr>
        <p:spPr>
          <a:xfrm>
            <a:off x="6392406" y="3126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Level 2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3" name="Google Shape;583;p53"/>
          <p:cNvSpPr txBox="1"/>
          <p:nvPr/>
        </p:nvSpPr>
        <p:spPr>
          <a:xfrm>
            <a:off x="9407016" y="3126055"/>
            <a:ext cx="231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Action Checklist      Edit       Delete</a:t>
            </a:r>
            <a:endParaRPr sz="900">
              <a:solidFill>
                <a:srgbClr val="2973A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84" name="Google Shape;584;p53"/>
          <p:cNvSpPr txBox="1"/>
          <p:nvPr/>
        </p:nvSpPr>
        <p:spPr>
          <a:xfrm>
            <a:off x="803649" y="3507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5" name="Google Shape;585;p53"/>
          <p:cNvSpPr txBox="1"/>
          <p:nvPr/>
        </p:nvSpPr>
        <p:spPr>
          <a:xfrm>
            <a:off x="2327649" y="3507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6" name="Google Shape;586;p53"/>
          <p:cNvSpPr txBox="1"/>
          <p:nvPr/>
        </p:nvSpPr>
        <p:spPr>
          <a:xfrm>
            <a:off x="4030211" y="350705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Community Trans.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7" name="Google Shape;587;p53"/>
          <p:cNvSpPr txBox="1"/>
          <p:nvPr/>
        </p:nvSpPr>
        <p:spPr>
          <a:xfrm>
            <a:off x="6392406" y="3507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Level 2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88" name="Google Shape;588;p53"/>
          <p:cNvSpPr txBox="1"/>
          <p:nvPr/>
        </p:nvSpPr>
        <p:spPr>
          <a:xfrm>
            <a:off x="9407016" y="3507055"/>
            <a:ext cx="231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Action Checklist      Edit       Delete</a:t>
            </a:r>
            <a:endParaRPr sz="900">
              <a:solidFill>
                <a:srgbClr val="2973A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89" name="Google Shape;589;p53"/>
          <p:cNvSpPr/>
          <p:nvPr/>
        </p:nvSpPr>
        <p:spPr>
          <a:xfrm>
            <a:off x="592350" y="3877358"/>
            <a:ext cx="10862700" cy="32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53"/>
          <p:cNvSpPr txBox="1"/>
          <p:nvPr/>
        </p:nvSpPr>
        <p:spPr>
          <a:xfrm>
            <a:off x="803649" y="3888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2327649" y="3888064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Area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2" name="Google Shape;592;p53"/>
          <p:cNvSpPr txBox="1"/>
          <p:nvPr/>
        </p:nvSpPr>
        <p:spPr>
          <a:xfrm>
            <a:off x="4030211" y="3888055"/>
            <a:ext cx="162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Community Trans.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3" name="Google Shape;593;p53"/>
          <p:cNvSpPr txBox="1"/>
          <p:nvPr/>
        </p:nvSpPr>
        <p:spPr>
          <a:xfrm>
            <a:off x="6392406" y="3888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Level 2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94" name="Google Shape;594;p53"/>
          <p:cNvSpPr txBox="1"/>
          <p:nvPr/>
        </p:nvSpPr>
        <p:spPr>
          <a:xfrm>
            <a:off x="9407016" y="3888055"/>
            <a:ext cx="2319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Action Checklist      Edit       Delete</a:t>
            </a:r>
            <a:endParaRPr sz="900">
              <a:solidFill>
                <a:srgbClr val="2973A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95" name="Google Shape;595;p53"/>
          <p:cNvSpPr/>
          <p:nvPr/>
        </p:nvSpPr>
        <p:spPr>
          <a:xfrm>
            <a:off x="447200" y="4458725"/>
            <a:ext cx="11241300" cy="94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Country, Territory or Area Plans </a:t>
            </a:r>
            <a:endParaRPr sz="1300" b="1">
              <a:solidFill>
                <a:srgbClr val="2973A5"/>
              </a:solidFill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10521486" y="265183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53"/>
          <p:cNvSpPr/>
          <p:nvPr/>
        </p:nvSpPr>
        <p:spPr>
          <a:xfrm>
            <a:off x="592350" y="3513043"/>
            <a:ext cx="125100" cy="323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53"/>
          <p:cNvSpPr/>
          <p:nvPr/>
        </p:nvSpPr>
        <p:spPr>
          <a:xfrm>
            <a:off x="592350" y="3148730"/>
            <a:ext cx="125100" cy="323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3"/>
          <p:cNvSpPr/>
          <p:nvPr/>
        </p:nvSpPr>
        <p:spPr>
          <a:xfrm>
            <a:off x="592350" y="3877356"/>
            <a:ext cx="125100" cy="3231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3"/>
          <p:cNvSpPr txBox="1"/>
          <p:nvPr/>
        </p:nvSpPr>
        <p:spPr>
          <a:xfrm>
            <a:off x="7950891" y="3126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Affected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01" name="Google Shape;601;p53"/>
          <p:cNvSpPr txBox="1"/>
          <p:nvPr/>
        </p:nvSpPr>
        <p:spPr>
          <a:xfrm>
            <a:off x="7950891" y="3507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Risk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02" name="Google Shape;602;p53"/>
          <p:cNvSpPr txBox="1"/>
          <p:nvPr/>
        </p:nvSpPr>
        <p:spPr>
          <a:xfrm>
            <a:off x="7950891" y="3888055"/>
            <a:ext cx="75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High Risk</a:t>
            </a:r>
            <a:endParaRPr sz="10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0521486" y="456920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9259700" y="805950"/>
            <a:ext cx="1220400" cy="323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297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</a:t>
            </a:r>
            <a:endParaRPr sz="1200">
              <a:solidFill>
                <a:srgbClr val="2973A5"/>
              </a:solidFill>
            </a:endParaRPr>
          </a:p>
        </p:txBody>
      </p:sp>
      <p:sp>
        <p:nvSpPr>
          <p:cNvPr id="605" name="Google Shape;605;p53"/>
          <p:cNvSpPr/>
          <p:nvPr/>
        </p:nvSpPr>
        <p:spPr>
          <a:xfrm rot="10800000">
            <a:off x="10279763" y="946704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447200" y="1462328"/>
            <a:ext cx="11241300" cy="7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Transmission Classification:</a:t>
            </a:r>
            <a:endParaRPr sz="1250" b="1">
              <a:solidFill>
                <a:srgbClr val="2973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53"/>
          <p:cNvSpPr/>
          <p:nvPr/>
        </p:nvSpPr>
        <p:spPr>
          <a:xfrm>
            <a:off x="507500" y="1872575"/>
            <a:ext cx="3234900" cy="323100"/>
          </a:xfrm>
          <a:prstGeom prst="roundRect">
            <a:avLst>
              <a:gd name="adj" fmla="val 5130"/>
            </a:avLst>
          </a:prstGeom>
          <a:solidFill>
            <a:srgbClr val="FFFFFF"/>
          </a:solidFill>
          <a:ln w="9525" cap="flat" cmpd="sng">
            <a:solidFill>
              <a:srgbClr val="297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973A5"/>
              </a:solidFill>
            </a:endParaRPr>
          </a:p>
        </p:txBody>
      </p:sp>
      <p:sp>
        <p:nvSpPr>
          <p:cNvPr id="608" name="Google Shape;608;p53"/>
          <p:cNvSpPr/>
          <p:nvPr/>
        </p:nvSpPr>
        <p:spPr>
          <a:xfrm rot="10800000">
            <a:off x="3508763" y="2013329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10452886" y="188983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Save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0" name="Google Shape;610;p53"/>
          <p:cNvSpPr/>
          <p:nvPr/>
        </p:nvSpPr>
        <p:spPr>
          <a:xfrm>
            <a:off x="561500" y="4899025"/>
            <a:ext cx="108936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Cholera Strategic Readiness and Response Plans (national and subnational plans)</a:t>
            </a:r>
            <a:endParaRPr sz="1100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1" name="Google Shape;611;p53"/>
          <p:cNvSpPr/>
          <p:nvPr/>
        </p:nvSpPr>
        <p:spPr>
          <a:xfrm rot="10800000">
            <a:off x="11281163" y="5061329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447200" y="5468037"/>
            <a:ext cx="11241300" cy="94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 b="1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Country, Territory or Area Users</a:t>
            </a: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13" name="Google Shape;613;p53"/>
          <p:cNvSpPr/>
          <p:nvPr/>
        </p:nvSpPr>
        <p:spPr>
          <a:xfrm>
            <a:off x="10521486" y="5559800"/>
            <a:ext cx="8478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Invite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9158325" y="5559800"/>
            <a:ext cx="1220400" cy="272700"/>
          </a:xfrm>
          <a:prstGeom prst="roundRect">
            <a:avLst>
              <a:gd name="adj" fmla="val 16667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Export to excel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6" name="Google Shape;616;p53"/>
          <p:cNvSpPr/>
          <p:nvPr/>
        </p:nvSpPr>
        <p:spPr>
          <a:xfrm rot="10800000">
            <a:off x="10153505" y="4672161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1;p14">
            <a:extLst>
              <a:ext uri="{FF2B5EF4-FFF2-40B4-BE49-F238E27FC236}">
                <a16:creationId xmlns:a16="http://schemas.microsoft.com/office/drawing/2014/main" id="{A22B9682-D2EE-0B45-1BD8-CA7F7B89D6C9}"/>
              </a:ext>
            </a:extLst>
          </p:cNvPr>
          <p:cNvSpPr/>
          <p:nvPr/>
        </p:nvSpPr>
        <p:spPr>
          <a:xfrm>
            <a:off x="4029568" y="5303920"/>
            <a:ext cx="4752997" cy="1250891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Separate spaces for the following documents:</a:t>
            </a:r>
          </a:p>
          <a:p>
            <a:r>
              <a:rPr lang="en-US" sz="1100" b="1">
                <a:solidFill>
                  <a:schemeClr val="lt1"/>
                </a:solidFill>
                <a:latin typeface="Roboto"/>
                <a:ea typeface="Roboto"/>
              </a:rPr>
              <a:t>1. Cholera Strategic Readiness and Response Plan</a:t>
            </a:r>
          </a:p>
          <a:p>
            <a:r>
              <a:rPr lang="en-US" sz="1100" b="1">
                <a:solidFill>
                  <a:schemeClr val="lt1"/>
                </a:solidFill>
                <a:latin typeface="Roboto"/>
                <a:ea typeface="Roboto"/>
              </a:rPr>
              <a:t>2. Cholera Elimination Plan</a:t>
            </a:r>
          </a:p>
          <a:p>
            <a:r>
              <a:rPr lang="en-US" sz="1100" b="1">
                <a:solidFill>
                  <a:schemeClr val="lt1"/>
                </a:solidFill>
                <a:latin typeface="Roboto"/>
                <a:ea typeface="Roboto"/>
              </a:rPr>
              <a:t>3. Cholera Operational Readiness and Response Checklist</a:t>
            </a:r>
          </a:p>
          <a:p>
            <a:r>
              <a:rPr lang="en-US" sz="1100" b="1">
                <a:solidFill>
                  <a:schemeClr val="lt1"/>
                </a:solidFill>
                <a:latin typeface="Roboto"/>
                <a:ea typeface="Roboto"/>
              </a:rPr>
              <a:t>4. Cholera Reviews (SimEx, Intra-Action, and After-Action Reviews, and Other) </a:t>
            </a:r>
          </a:p>
          <a:p>
            <a:r>
              <a:rPr lang="en-US" sz="1100" b="1">
                <a:solidFill>
                  <a:schemeClr val="lt1"/>
                </a:solidFill>
                <a:latin typeface="Roboto"/>
                <a:ea typeface="Roboto"/>
              </a:rPr>
              <a:t>Any other plans you would like to store</a:t>
            </a:r>
          </a:p>
        </p:txBody>
      </p:sp>
    </p:spTree>
    <p:extLst>
      <p:ext uri="{BB962C8B-B14F-4D97-AF65-F5344CB8AC3E}">
        <p14:creationId xmlns:p14="http://schemas.microsoft.com/office/powerpoint/2010/main" val="246490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 b="1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3. Action Checklist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6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E61921-3F2F-9436-B368-4335C439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10" y="-2605"/>
            <a:ext cx="12247418" cy="5387701"/>
          </a:xfrm>
          <a:prstGeom prst="rect">
            <a:avLst/>
          </a:prstGeom>
        </p:spPr>
      </p:pic>
      <p:sp>
        <p:nvSpPr>
          <p:cNvPr id="5" name="Google Shape;101;p14">
            <a:extLst>
              <a:ext uri="{FF2B5EF4-FFF2-40B4-BE49-F238E27FC236}">
                <a16:creationId xmlns:a16="http://schemas.microsoft.com/office/drawing/2014/main" id="{CF3F98C2-3DB2-DD87-70D3-79A6C53E04F3}"/>
              </a:ext>
            </a:extLst>
          </p:cNvPr>
          <p:cNvSpPr/>
          <p:nvPr/>
        </p:nvSpPr>
        <p:spPr>
          <a:xfrm>
            <a:off x="10265936" y="1508959"/>
            <a:ext cx="1639827" cy="1115536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Choose the affected country here. Have the ability to download the filled out action checklists/reviews of each country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01;p14">
            <a:extLst>
              <a:ext uri="{FF2B5EF4-FFF2-40B4-BE49-F238E27FC236}">
                <a16:creationId xmlns:a16="http://schemas.microsoft.com/office/drawing/2014/main" id="{FC1A6E72-63A4-17D6-1BD9-C6DFF88B8E66}"/>
              </a:ext>
            </a:extLst>
          </p:cNvPr>
          <p:cNvSpPr/>
          <p:nvPr/>
        </p:nvSpPr>
        <p:spPr>
          <a:xfrm>
            <a:off x="2950736" y="1716777"/>
            <a:ext cx="3295445" cy="505936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</a:rPr>
              <a:t>2. Use this section to fill out the action checklist, or an after action review</a:t>
            </a:r>
          </a:p>
        </p:txBody>
      </p:sp>
      <p:sp>
        <p:nvSpPr>
          <p:cNvPr id="9" name="Google Shape;101;p14">
            <a:extLst>
              <a:ext uri="{FF2B5EF4-FFF2-40B4-BE49-F238E27FC236}">
                <a16:creationId xmlns:a16="http://schemas.microsoft.com/office/drawing/2014/main" id="{4E8D1546-631E-6043-868D-D592B98731A2}"/>
              </a:ext>
            </a:extLst>
          </p:cNvPr>
          <p:cNvSpPr/>
          <p:nvPr/>
        </p:nvSpPr>
        <p:spPr>
          <a:xfrm>
            <a:off x="7820609" y="3725686"/>
            <a:ext cx="3489409" cy="630627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3. Have a section for each pillar of the action checklist, to be filled out here.</a:t>
            </a:r>
            <a:endParaRPr lang="en-US">
              <a:solidFill>
                <a:schemeClr val="lt1"/>
              </a:solidFill>
              <a:cs typeface="Arial"/>
            </a:endParaRPr>
          </a:p>
        </p:txBody>
      </p:sp>
      <p:sp>
        <p:nvSpPr>
          <p:cNvPr id="10" name="Google Shape;101;p14">
            <a:extLst>
              <a:ext uri="{FF2B5EF4-FFF2-40B4-BE49-F238E27FC236}">
                <a16:creationId xmlns:a16="http://schemas.microsoft.com/office/drawing/2014/main" id="{8D7C4198-8953-E82A-29AB-84049B454B91}"/>
              </a:ext>
            </a:extLst>
          </p:cNvPr>
          <p:cNvSpPr/>
          <p:nvPr/>
        </p:nvSpPr>
        <p:spPr>
          <a:xfrm>
            <a:off x="1038809" y="2361013"/>
            <a:ext cx="1771445" cy="263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sz="1100" b="1">
              <a:solidFill>
                <a:schemeClr val="lt1"/>
              </a:solidFill>
              <a:latin typeface="Roboto"/>
              <a:ea typeface="Robot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E50EC5-56AC-5F68-1B52-FF65F261A3AD}"/>
              </a:ext>
            </a:extLst>
          </p:cNvPr>
          <p:cNvSpPr/>
          <p:nvPr/>
        </p:nvSpPr>
        <p:spPr>
          <a:xfrm>
            <a:off x="48491" y="2369128"/>
            <a:ext cx="1052945" cy="31172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01;p14">
            <a:extLst>
              <a:ext uri="{FF2B5EF4-FFF2-40B4-BE49-F238E27FC236}">
                <a16:creationId xmlns:a16="http://schemas.microsoft.com/office/drawing/2014/main" id="{2F3C71EB-3287-2FB9-45C4-885E8F44A885}"/>
              </a:ext>
            </a:extLst>
          </p:cNvPr>
          <p:cNvSpPr/>
          <p:nvPr/>
        </p:nvSpPr>
        <p:spPr>
          <a:xfrm>
            <a:off x="5222881" y="5630686"/>
            <a:ext cx="3295445" cy="7691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latin typeface="Roboto"/>
                <a:ea typeface="Roboto"/>
              </a:rPr>
              <a:t>Possible alternative: have a section where countries can upload their action checklists in an excel format. This data can be populated automatically on to the Platform</a:t>
            </a:r>
            <a:endParaRPr lang="en-US">
              <a:cs typeface="Arial"/>
            </a:endParaRPr>
          </a:p>
        </p:txBody>
      </p:sp>
      <p:pic>
        <p:nvPicPr>
          <p:cNvPr id="15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46C04F-D1CE-2B4F-29C3-AF2045F28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89" t="1671" r="26923" b="96144"/>
          <a:stretch/>
        </p:blipFill>
        <p:spPr>
          <a:xfrm>
            <a:off x="8797635" y="232922"/>
            <a:ext cx="990657" cy="117736"/>
          </a:xfrm>
          <a:prstGeom prst="rect">
            <a:avLst/>
          </a:prstGeom>
        </p:spPr>
      </p:pic>
      <p:pic>
        <p:nvPicPr>
          <p:cNvPr id="16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3754F1BD-A22D-1B52-DF1B-806EB030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27" y="625623"/>
            <a:ext cx="2362200" cy="3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E61921-3F2F-9436-B368-4335C439A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" r="34" b="42085"/>
          <a:stretch/>
        </p:blipFill>
        <p:spPr>
          <a:xfrm>
            <a:off x="-16626" y="-2605"/>
            <a:ext cx="12232183" cy="3120293"/>
          </a:xfrm>
          <a:prstGeom prst="rect">
            <a:avLst/>
          </a:prstGeom>
        </p:spPr>
      </p:pic>
      <p:sp>
        <p:nvSpPr>
          <p:cNvPr id="10" name="Google Shape;101;p14">
            <a:extLst>
              <a:ext uri="{FF2B5EF4-FFF2-40B4-BE49-F238E27FC236}">
                <a16:creationId xmlns:a16="http://schemas.microsoft.com/office/drawing/2014/main" id="{8D7C4198-8953-E82A-29AB-84049B454B91}"/>
              </a:ext>
            </a:extLst>
          </p:cNvPr>
          <p:cNvSpPr/>
          <p:nvPr/>
        </p:nvSpPr>
        <p:spPr>
          <a:xfrm>
            <a:off x="1038809" y="2361013"/>
            <a:ext cx="1771445" cy="263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sz="1100" b="1">
              <a:solidFill>
                <a:schemeClr val="lt1"/>
              </a:solidFill>
              <a:latin typeface="Roboto"/>
              <a:ea typeface="Roboto"/>
            </a:endParaRPr>
          </a:p>
        </p:txBody>
      </p:sp>
      <p:pic>
        <p:nvPicPr>
          <p:cNvPr id="15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46C04F-D1CE-2B4F-29C3-AF2045F28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89" t="1671" r="26923" b="96144"/>
          <a:stretch/>
        </p:blipFill>
        <p:spPr>
          <a:xfrm>
            <a:off x="8797635" y="232922"/>
            <a:ext cx="990657" cy="117736"/>
          </a:xfrm>
          <a:prstGeom prst="rect">
            <a:avLst/>
          </a:prstGeom>
        </p:spPr>
      </p:pic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C209A9-0AF8-4711-026D-1703CA9B0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1715"/>
            <a:ext cx="12046527" cy="4015078"/>
          </a:xfrm>
          <a:prstGeom prst="rect">
            <a:avLst/>
          </a:prstGeom>
        </p:spPr>
      </p:pic>
      <p:sp>
        <p:nvSpPr>
          <p:cNvPr id="6" name="Google Shape;101;p14">
            <a:extLst>
              <a:ext uri="{FF2B5EF4-FFF2-40B4-BE49-F238E27FC236}">
                <a16:creationId xmlns:a16="http://schemas.microsoft.com/office/drawing/2014/main" id="{09EA78CC-B0AD-6ED7-6388-4247E4BB7A28}"/>
              </a:ext>
            </a:extLst>
          </p:cNvPr>
          <p:cNvSpPr/>
          <p:nvPr/>
        </p:nvSpPr>
        <p:spPr>
          <a:xfrm>
            <a:off x="2763700" y="2929050"/>
            <a:ext cx="3489409" cy="630627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1. Expand and fill out each pillar in the checklist</a:t>
            </a:r>
            <a:endParaRPr lang="en-US">
              <a:solidFill>
                <a:schemeClr val="lt1"/>
              </a:solidFill>
              <a:cs typeface="Arial"/>
            </a:endParaRPr>
          </a:p>
        </p:txBody>
      </p:sp>
      <p:pic>
        <p:nvPicPr>
          <p:cNvPr id="8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18E6928D-BB40-823E-62E7-F71730D96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127" y="625623"/>
            <a:ext cx="2362200" cy="314318"/>
          </a:xfrm>
          <a:prstGeom prst="rect">
            <a:avLst/>
          </a:prstGeom>
        </p:spPr>
      </p:pic>
      <p:sp>
        <p:nvSpPr>
          <p:cNvPr id="16" name="Google Shape;101;p14">
            <a:extLst>
              <a:ext uri="{FF2B5EF4-FFF2-40B4-BE49-F238E27FC236}">
                <a16:creationId xmlns:a16="http://schemas.microsoft.com/office/drawing/2014/main" id="{EB7663DD-3515-E54D-0848-2A47AAE29707}"/>
              </a:ext>
            </a:extLst>
          </p:cNvPr>
          <p:cNvSpPr/>
          <p:nvPr/>
        </p:nvSpPr>
        <p:spPr>
          <a:xfrm>
            <a:off x="8797354" y="5346667"/>
            <a:ext cx="3489409" cy="630627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2. Track each action using different options (</a:t>
            </a:r>
            <a:r>
              <a:rPr lang="en-US" sz="1100" b="1" err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eg</a:t>
            </a:r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: Yes/No; Planned, Implemented, Maintaining, Not Implemented)</a:t>
            </a:r>
            <a:endParaRPr lang="en-US">
              <a:solidFill>
                <a:schemeClr val="lt1"/>
              </a:solidFill>
            </a:endParaRPr>
          </a:p>
        </p:txBody>
      </p:sp>
      <p:pic>
        <p:nvPicPr>
          <p:cNvPr id="2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514121E-B361-981E-BE0E-21C7C6DD2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13" y="5440832"/>
            <a:ext cx="6628397" cy="282638"/>
          </a:xfrm>
          <a:prstGeom prst="rect">
            <a:avLst/>
          </a:prstGeom>
        </p:spPr>
      </p:pic>
      <p:pic>
        <p:nvPicPr>
          <p:cNvPr id="11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E21FEB0-1CB2-79B7-6257-D2F5718D6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12" y="5972226"/>
            <a:ext cx="6628397" cy="282638"/>
          </a:xfrm>
          <a:prstGeom prst="rect">
            <a:avLst/>
          </a:prstGeom>
        </p:spPr>
      </p:pic>
      <p:pic>
        <p:nvPicPr>
          <p:cNvPr id="12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681E5F2-DBB9-77FC-AE8E-C4C1CFABE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925" y="6654015"/>
            <a:ext cx="6743699" cy="287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308D6-D6E6-D39B-450A-8BDF1726771F}"/>
              </a:ext>
            </a:extLst>
          </p:cNvPr>
          <p:cNvSpPr txBox="1"/>
          <p:nvPr/>
        </p:nvSpPr>
        <p:spPr>
          <a:xfrm>
            <a:off x="1541045" y="5441282"/>
            <a:ext cx="76661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The country has pre-positioned stock of RDTs and Cary-Blair transport media in 80% of the hotspots</a:t>
            </a:r>
            <a:endParaRPr lang="en-US" sz="1100" b="1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BB4AC-CED5-689F-3CB8-64575A6C7D7C}"/>
              </a:ext>
            </a:extLst>
          </p:cNvPr>
          <p:cNvSpPr txBox="1"/>
          <p:nvPr/>
        </p:nvSpPr>
        <p:spPr>
          <a:xfrm>
            <a:off x="1541044" y="6052887"/>
            <a:ext cx="76661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The country has the capacity for both culture techniques and drug susceptibility testing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A0AA87-DD55-5C6D-7413-F11A3458B95A}"/>
              </a:ext>
            </a:extLst>
          </p:cNvPr>
          <p:cNvSpPr txBox="1"/>
          <p:nvPr/>
        </p:nvSpPr>
        <p:spPr>
          <a:xfrm>
            <a:off x="1541043" y="6724649"/>
            <a:ext cx="76661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SOPs for collection, packaging, and transport of samples available in the country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73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 b="1">
                <a:solidFill>
                  <a:schemeClr val="lt1"/>
                </a:solidFill>
                <a:latin typeface="Times New Roman"/>
                <a:cs typeface="Times New Roman"/>
              </a:rPr>
              <a:t>4. Resource Needs and Tracking</a:t>
            </a:r>
          </a:p>
        </p:txBody>
      </p:sp>
    </p:spTree>
    <p:extLst>
      <p:ext uri="{BB962C8B-B14F-4D97-AF65-F5344CB8AC3E}">
        <p14:creationId xmlns:p14="http://schemas.microsoft.com/office/powerpoint/2010/main" val="101006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0" y="0"/>
            <a:ext cx="12192000" cy="4794317"/>
            <a:chOff x="32994" y="254130"/>
            <a:chExt cx="12192000" cy="4794317"/>
          </a:xfrm>
        </p:grpSpPr>
        <p:pic>
          <p:nvPicPr>
            <p:cNvPr id="91" name="Google Shape;91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994" y="254130"/>
              <a:ext cx="12192000" cy="4794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12590" y="2378319"/>
              <a:ext cx="185737" cy="562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 rotWithShape="1">
            <a:blip r:embed="rId3">
              <a:alphaModFix/>
            </a:blip>
            <a:srcRect l="28364" t="52865" r="71172" b="43887"/>
            <a:stretch/>
          </p:blipFill>
          <p:spPr>
            <a:xfrm>
              <a:off x="3535033" y="2785351"/>
              <a:ext cx="56561" cy="1556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3303" y="517380"/>
            <a:ext cx="1445590" cy="4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1728" y="172519"/>
            <a:ext cx="740004" cy="1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023672" y="116386"/>
            <a:ext cx="5469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Cholera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9253" y="2155368"/>
            <a:ext cx="45719" cy="56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51730" y="463604"/>
            <a:ext cx="1726223" cy="5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689" y="2543179"/>
            <a:ext cx="3835644" cy="19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1516" y="2492619"/>
            <a:ext cx="206028" cy="2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10536100" y="1640577"/>
            <a:ext cx="1632900" cy="471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Choose the affected country here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5578150" y="3580993"/>
            <a:ext cx="2964000" cy="431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Download critical documents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20331" y="3089825"/>
            <a:ext cx="2643900" cy="317700"/>
          </a:xfrm>
          <a:prstGeom prst="rect">
            <a:avLst/>
          </a:prstGeom>
          <a:solidFill>
            <a:srgbClr val="D864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Download GTFCC IPC and Wash Handbook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2931000" y="3095200"/>
            <a:ext cx="2439600" cy="317700"/>
          </a:xfrm>
          <a:prstGeom prst="rect">
            <a:avLst/>
          </a:prstGeom>
          <a:solidFill>
            <a:srgbClr val="D864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Download Cholera Kit Content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81899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0"/>
            <a:ext cx="12192000" cy="4794317"/>
            <a:chOff x="32994" y="254130"/>
            <a:chExt cx="12192000" cy="4794317"/>
          </a:xfrm>
        </p:grpSpPr>
        <p:pic>
          <p:nvPicPr>
            <p:cNvPr id="111" name="Google Shape;111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994" y="254130"/>
              <a:ext cx="12192000" cy="4794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12590" y="2378319"/>
              <a:ext cx="185737" cy="562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5"/>
            <p:cNvPicPr preferRelativeResize="0"/>
            <p:nvPr/>
          </p:nvPicPr>
          <p:blipFill rotWithShape="1">
            <a:blip r:embed="rId3">
              <a:alphaModFix/>
            </a:blip>
            <a:srcRect l="28364" t="52865" r="71172" b="43887"/>
            <a:stretch/>
          </p:blipFill>
          <p:spPr>
            <a:xfrm>
              <a:off x="3535033" y="2785351"/>
              <a:ext cx="56561" cy="1556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3303" y="517380"/>
            <a:ext cx="1445590" cy="4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1728" y="172519"/>
            <a:ext cx="740004" cy="11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9023672" y="116386"/>
            <a:ext cx="54694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Cholera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9253" y="2155368"/>
            <a:ext cx="45719" cy="562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51730" y="463604"/>
            <a:ext cx="1726223" cy="5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689" y="2543179"/>
            <a:ext cx="3835644" cy="19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1516" y="2492619"/>
            <a:ext cx="206028" cy="2567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224204" y="3121269"/>
            <a:ext cx="2642088" cy="256789"/>
          </a:xfrm>
          <a:prstGeom prst="rect">
            <a:avLst/>
          </a:prstGeom>
          <a:solidFill>
            <a:srgbClr val="B8541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Logistics Handbook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2945426" y="3120388"/>
            <a:ext cx="2406162" cy="256789"/>
          </a:xfrm>
          <a:prstGeom prst="rect">
            <a:avLst/>
          </a:prstGeom>
          <a:solidFill>
            <a:srgbClr val="B85410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Download Kit List and Cost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2471407"/>
            <a:ext cx="12192000" cy="251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592495" y="3295436"/>
            <a:ext cx="1614195" cy="649945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Choose the affected area (national level)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9246574" y="2765059"/>
            <a:ext cx="2146104" cy="1180322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Choose a plan type: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-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National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-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Subnational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-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Multiagency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-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WHO Country Office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-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4704431" y="4057348"/>
            <a:ext cx="4668169" cy="1030621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Choose a destination plan: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Cholera  Strategic and Response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Cholera Elimination Plan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Cholera Operational Readiness Checklist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"/>
              <a:buChar char="•"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Cholera Reviews (SimEx, intra-action After Action, other)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582186" y="2492338"/>
            <a:ext cx="1614195" cy="649945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Select the pillar in the Cholera action checklist where the resources are needed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5196381" y="3292269"/>
            <a:ext cx="1614195" cy="649945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Select an implementing partner (gov, ngo, etc)</a:t>
            </a:r>
            <a:endParaRPr sz="9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1887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1.1 Header Section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9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5614200" y="3642177"/>
            <a:ext cx="3926400" cy="590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Resources Received can be tracked using the same procedure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4" name="Google Shape;134;p16"/>
          <p:cNvGrpSpPr/>
          <p:nvPr/>
        </p:nvGrpSpPr>
        <p:grpSpPr>
          <a:xfrm>
            <a:off x="0" y="0"/>
            <a:ext cx="12192000" cy="3642183"/>
            <a:chOff x="0" y="0"/>
            <a:chExt cx="12192000" cy="3642183"/>
          </a:xfrm>
        </p:grpSpPr>
        <p:grpSp>
          <p:nvGrpSpPr>
            <p:cNvPr id="135" name="Google Shape;135;p16"/>
            <p:cNvGrpSpPr/>
            <p:nvPr/>
          </p:nvGrpSpPr>
          <p:grpSpPr>
            <a:xfrm>
              <a:off x="0" y="0"/>
              <a:ext cx="12192000" cy="3642183"/>
              <a:chOff x="0" y="0"/>
              <a:chExt cx="12192000" cy="3642183"/>
            </a:xfrm>
          </p:grpSpPr>
          <p:pic>
            <p:nvPicPr>
              <p:cNvPr id="136" name="Google Shape;136;p1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2192000" cy="3642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829583" y="150829"/>
                <a:ext cx="1313657" cy="120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508291" y="397617"/>
                <a:ext cx="1737886" cy="3093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9" name="Google Shape;139;p16"/>
            <p:cNvSpPr txBox="1"/>
            <p:nvPr/>
          </p:nvSpPr>
          <p:spPr>
            <a:xfrm>
              <a:off x="9686925" y="95250"/>
              <a:ext cx="78105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Cholera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377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7"/>
          <p:cNvGrpSpPr/>
          <p:nvPr/>
        </p:nvGrpSpPr>
        <p:grpSpPr>
          <a:xfrm>
            <a:off x="0" y="0"/>
            <a:ext cx="12192000" cy="4038400"/>
            <a:chOff x="0" y="0"/>
            <a:chExt cx="12192000" cy="4038400"/>
          </a:xfrm>
        </p:grpSpPr>
        <p:grpSp>
          <p:nvGrpSpPr>
            <p:cNvPr id="145" name="Google Shape;145;p17"/>
            <p:cNvGrpSpPr/>
            <p:nvPr/>
          </p:nvGrpSpPr>
          <p:grpSpPr>
            <a:xfrm>
              <a:off x="0" y="0"/>
              <a:ext cx="12192000" cy="4038400"/>
              <a:chOff x="0" y="0"/>
              <a:chExt cx="12192000" cy="4038400"/>
            </a:xfrm>
          </p:grpSpPr>
          <p:pic>
            <p:nvPicPr>
              <p:cNvPr id="146" name="Google Shape;146;p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12192000" cy="403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508291" y="397617"/>
                <a:ext cx="1737886" cy="3093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829583" y="155542"/>
                <a:ext cx="1313657" cy="1209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" name="Google Shape;149;p17"/>
            <p:cNvSpPr txBox="1"/>
            <p:nvPr/>
          </p:nvSpPr>
          <p:spPr>
            <a:xfrm>
              <a:off x="9629775" y="95250"/>
              <a:ext cx="78105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Cholera</a:t>
              </a:r>
              <a:endParaRPr/>
            </a:p>
          </p:txBody>
        </p:sp>
      </p:grpSp>
      <p:sp>
        <p:nvSpPr>
          <p:cNvPr id="150" name="Google Shape;150;p17"/>
          <p:cNvSpPr/>
          <p:nvPr/>
        </p:nvSpPr>
        <p:spPr>
          <a:xfrm>
            <a:off x="5614200" y="3957420"/>
            <a:ext cx="3926400" cy="512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View key metrics for the region in the Overview tab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82313" y="895350"/>
            <a:ext cx="1219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81663" y="476250"/>
            <a:ext cx="15144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53275" y="423863"/>
            <a:ext cx="1562100" cy="33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34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 b="1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3. Support &amp; Training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3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/>
          <p:nvPr/>
        </p:nvSpPr>
        <p:spPr>
          <a:xfrm>
            <a:off x="175275" y="142425"/>
            <a:ext cx="11831700" cy="6551400"/>
          </a:xfrm>
          <a:prstGeom prst="rect">
            <a:avLst/>
          </a:prstGeom>
          <a:solidFill>
            <a:srgbClr val="F3F3F3">
              <a:alpha val="49160"/>
            </a:srgbClr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54"/>
          <p:cNvSpPr/>
          <p:nvPr/>
        </p:nvSpPr>
        <p:spPr>
          <a:xfrm>
            <a:off x="179675" y="147550"/>
            <a:ext cx="11831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4"/>
          <p:cNvSpPr/>
          <p:nvPr/>
        </p:nvSpPr>
        <p:spPr>
          <a:xfrm>
            <a:off x="1837025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Country info</a:t>
            </a:r>
            <a:endParaRPr sz="900" b="1">
              <a:solidFill>
                <a:srgbClr val="2973A5"/>
              </a:solidFill>
            </a:endParaRPr>
          </a:p>
        </p:txBody>
      </p:sp>
      <p:pic>
        <p:nvPicPr>
          <p:cNvPr id="624" name="Google Shape;624;p54"/>
          <p:cNvPicPr preferRelativeResize="0"/>
          <p:nvPr/>
        </p:nvPicPr>
        <p:blipFill rotWithShape="1">
          <a:blip r:embed="rId3">
            <a:alphaModFix/>
          </a:blip>
          <a:srcRect t="20768" b="20762"/>
          <a:stretch/>
        </p:blipFill>
        <p:spPr>
          <a:xfrm>
            <a:off x="380592" y="190078"/>
            <a:ext cx="735524" cy="2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4"/>
          <p:cNvSpPr/>
          <p:nvPr/>
        </p:nvSpPr>
        <p:spPr>
          <a:xfrm>
            <a:off x="2967724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Action Checklist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626" name="Google Shape;626;p54"/>
          <p:cNvSpPr/>
          <p:nvPr/>
        </p:nvSpPr>
        <p:spPr>
          <a:xfrm>
            <a:off x="4098422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Resource Track.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627" name="Google Shape;627;p54"/>
          <p:cNvSpPr/>
          <p:nvPr/>
        </p:nvSpPr>
        <p:spPr>
          <a:xfrm>
            <a:off x="5229128" y="147425"/>
            <a:ext cx="1130700" cy="323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</a:rPr>
              <a:t>Dashboard</a:t>
            </a:r>
            <a:endParaRPr sz="900" b="1">
              <a:solidFill>
                <a:srgbClr val="2973A5"/>
              </a:solidFill>
            </a:endParaRPr>
          </a:p>
        </p:txBody>
      </p:sp>
      <p:sp>
        <p:nvSpPr>
          <p:cNvPr id="628" name="Google Shape;628;p54"/>
          <p:cNvSpPr/>
          <p:nvPr/>
        </p:nvSpPr>
        <p:spPr>
          <a:xfrm rot="10800000">
            <a:off x="5114844" y="298541"/>
            <a:ext cx="75300" cy="477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54"/>
          <p:cNvSpPr/>
          <p:nvPr/>
        </p:nvSpPr>
        <p:spPr>
          <a:xfrm>
            <a:off x="6359826" y="147425"/>
            <a:ext cx="1130700" cy="323100"/>
          </a:xfrm>
          <a:prstGeom prst="rect">
            <a:avLst/>
          </a:prstGeom>
          <a:solidFill>
            <a:srgbClr val="D8642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FFFFFF"/>
                </a:solidFill>
              </a:rPr>
              <a:t>Support</a:t>
            </a:r>
            <a:endParaRPr sz="900" b="1">
              <a:solidFill>
                <a:srgbClr val="FFFFFF"/>
              </a:solidFill>
            </a:endParaRPr>
          </a:p>
        </p:txBody>
      </p:sp>
      <p:sp>
        <p:nvSpPr>
          <p:cNvPr id="630" name="Google Shape;630;p54"/>
          <p:cNvSpPr txBox="1"/>
          <p:nvPr/>
        </p:nvSpPr>
        <p:spPr>
          <a:xfrm>
            <a:off x="328650" y="647825"/>
            <a:ext cx="177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Support</a:t>
            </a:r>
            <a:endParaRPr sz="12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328650" y="1337675"/>
            <a:ext cx="11543400" cy="5221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3227975" y="2376725"/>
            <a:ext cx="8460600" cy="404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33" name="Google Shape;633;p54"/>
          <p:cNvSpPr/>
          <p:nvPr/>
        </p:nvSpPr>
        <p:spPr>
          <a:xfrm>
            <a:off x="10673886" y="2651830"/>
            <a:ext cx="847800" cy="272700"/>
          </a:xfrm>
          <a:prstGeom prst="rect">
            <a:avLst/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</a:t>
            </a:r>
            <a:endParaRPr sz="95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4" name="Google Shape;634;p54"/>
          <p:cNvSpPr/>
          <p:nvPr/>
        </p:nvSpPr>
        <p:spPr>
          <a:xfrm>
            <a:off x="447200" y="1462328"/>
            <a:ext cx="11241300" cy="79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rgbClr val="2973A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54"/>
          <p:cNvSpPr/>
          <p:nvPr/>
        </p:nvSpPr>
        <p:spPr>
          <a:xfrm>
            <a:off x="8056288" y="1823825"/>
            <a:ext cx="1458900" cy="323100"/>
          </a:xfrm>
          <a:prstGeom prst="rect">
            <a:avLst/>
          </a:prstGeom>
          <a:solidFill>
            <a:srgbClr val="D86422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FFFFFF"/>
              </a:solidFill>
            </a:endParaRPr>
          </a:p>
        </p:txBody>
      </p:sp>
      <p:sp>
        <p:nvSpPr>
          <p:cNvPr id="636" name="Google Shape;636;p54"/>
          <p:cNvSpPr txBox="1"/>
          <p:nvPr/>
        </p:nvSpPr>
        <p:spPr>
          <a:xfrm>
            <a:off x="617375" y="1828800"/>
            <a:ext cx="9093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latin typeface="Roboto"/>
                <a:ea typeface="Roboto"/>
                <a:cs typeface="Roboto"/>
                <a:sym typeface="Roboto"/>
              </a:rPr>
              <a:t>Contact us          List of References          Frequently Asked Questions          User Guides          Video Tutorials       Privacy Policy       Terms of Use       </a:t>
            </a:r>
            <a:r>
              <a:rPr lang="en-GB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Learning and Training</a:t>
            </a:r>
            <a:endParaRPr sz="9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54"/>
          <p:cNvSpPr/>
          <p:nvPr/>
        </p:nvSpPr>
        <p:spPr>
          <a:xfrm flipH="1">
            <a:off x="447275" y="2376725"/>
            <a:ext cx="2628300" cy="404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38" name="Google Shape;638;p54"/>
          <p:cNvSpPr/>
          <p:nvPr/>
        </p:nvSpPr>
        <p:spPr>
          <a:xfrm>
            <a:off x="3392300" y="2655150"/>
            <a:ext cx="1538400" cy="2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97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973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Category</a:t>
            </a:r>
            <a:endParaRPr sz="1100">
              <a:solidFill>
                <a:srgbClr val="2973A5"/>
              </a:solidFill>
            </a:endParaRPr>
          </a:p>
        </p:txBody>
      </p:sp>
      <p:sp>
        <p:nvSpPr>
          <p:cNvPr id="639" name="Google Shape;639;p54"/>
          <p:cNvSpPr/>
          <p:nvPr/>
        </p:nvSpPr>
        <p:spPr>
          <a:xfrm rot="10800000">
            <a:off x="4717163" y="2766148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3392300" y="3090438"/>
            <a:ext cx="8129400" cy="1176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38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41" name="Google Shape;641;p54"/>
          <p:cNvSpPr/>
          <p:nvPr/>
        </p:nvSpPr>
        <p:spPr>
          <a:xfrm rot="10800000">
            <a:off x="11270363" y="3223348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4"/>
          <p:cNvSpPr/>
          <p:nvPr/>
        </p:nvSpPr>
        <p:spPr>
          <a:xfrm>
            <a:off x="3392300" y="4375692"/>
            <a:ext cx="8129400" cy="369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38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43" name="Google Shape;643;p54"/>
          <p:cNvSpPr/>
          <p:nvPr/>
        </p:nvSpPr>
        <p:spPr>
          <a:xfrm rot="10800000">
            <a:off x="11270363" y="4500036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3392300" y="4853792"/>
            <a:ext cx="8129400" cy="369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38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45" name="Google Shape;645;p54"/>
          <p:cNvSpPr/>
          <p:nvPr/>
        </p:nvSpPr>
        <p:spPr>
          <a:xfrm rot="10800000">
            <a:off x="11270363" y="4978136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3392300" y="5331892"/>
            <a:ext cx="8129400" cy="369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38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47" name="Google Shape;647;p54"/>
          <p:cNvSpPr/>
          <p:nvPr/>
        </p:nvSpPr>
        <p:spPr>
          <a:xfrm rot="10800000">
            <a:off x="11270363" y="5456236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4"/>
          <p:cNvSpPr/>
          <p:nvPr/>
        </p:nvSpPr>
        <p:spPr>
          <a:xfrm>
            <a:off x="3392300" y="5809992"/>
            <a:ext cx="8129400" cy="369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138B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2973A5"/>
              </a:solidFill>
            </a:endParaRPr>
          </a:p>
        </p:txBody>
      </p:sp>
      <p:sp>
        <p:nvSpPr>
          <p:cNvPr id="649" name="Google Shape;649;p54"/>
          <p:cNvSpPr/>
          <p:nvPr/>
        </p:nvSpPr>
        <p:spPr>
          <a:xfrm rot="10800000">
            <a:off x="11270363" y="5934336"/>
            <a:ext cx="96900" cy="61500"/>
          </a:xfrm>
          <a:prstGeom prst="triangle">
            <a:avLst>
              <a:gd name="adj" fmla="val 50000"/>
            </a:avLst>
          </a:prstGeom>
          <a:solidFill>
            <a:srgbClr val="297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4"/>
          <p:cNvSpPr txBox="1"/>
          <p:nvPr/>
        </p:nvSpPr>
        <p:spPr>
          <a:xfrm>
            <a:off x="3392323" y="3108350"/>
            <a:ext cx="655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GTFCC Cholera Outbreak Response – Field Manual (Octobre 2019)</a:t>
            </a:r>
            <a:endParaRPr sz="9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54"/>
          <p:cNvSpPr txBox="1"/>
          <p:nvPr/>
        </p:nvSpPr>
        <p:spPr>
          <a:xfrm>
            <a:off x="3392295" y="4403756"/>
            <a:ext cx="11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Training Title</a:t>
            </a:r>
            <a:endParaRPr sz="9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3392295" y="4870312"/>
            <a:ext cx="11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Training Title</a:t>
            </a:r>
            <a:endParaRPr sz="9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3392295" y="5346224"/>
            <a:ext cx="11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Training Title</a:t>
            </a:r>
            <a:endParaRPr sz="9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3392295" y="5822136"/>
            <a:ext cx="113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rgbClr val="2973A5"/>
                </a:solidFill>
                <a:latin typeface="Open Sans"/>
                <a:ea typeface="Open Sans"/>
                <a:cs typeface="Open Sans"/>
                <a:sym typeface="Open Sans"/>
              </a:rPr>
              <a:t>Training Title</a:t>
            </a:r>
            <a:endParaRPr sz="900" b="1">
              <a:solidFill>
                <a:srgbClr val="2973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5" name="Google Shape;655;p54"/>
          <p:cNvGrpSpPr/>
          <p:nvPr/>
        </p:nvGrpSpPr>
        <p:grpSpPr>
          <a:xfrm>
            <a:off x="3555686" y="3502975"/>
            <a:ext cx="1524600" cy="575700"/>
            <a:chOff x="736286" y="4722175"/>
            <a:chExt cx="1524600" cy="575700"/>
          </a:xfrm>
        </p:grpSpPr>
        <p:sp>
          <p:nvSpPr>
            <p:cNvPr id="656" name="Google Shape;656;p54"/>
            <p:cNvSpPr/>
            <p:nvPr/>
          </p:nvSpPr>
          <p:spPr>
            <a:xfrm>
              <a:off x="750875" y="4722175"/>
              <a:ext cx="1426800" cy="575700"/>
            </a:xfrm>
            <a:prstGeom prst="roundRect">
              <a:avLst>
                <a:gd name="adj" fmla="val 3261"/>
              </a:avLst>
            </a:prstGeom>
            <a:solidFill>
              <a:srgbClr val="F3F3F3">
                <a:alpha val="49160"/>
              </a:srgbClr>
            </a:solidFill>
            <a:ln w="9525" cap="flat" cmpd="sng">
              <a:solidFill>
                <a:srgbClr val="2973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7" name="Google Shape;657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6761" y="4743650"/>
              <a:ext cx="166251" cy="166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p54"/>
            <p:cNvSpPr/>
            <p:nvPr/>
          </p:nvSpPr>
          <p:spPr>
            <a:xfrm>
              <a:off x="809150" y="4759825"/>
              <a:ext cx="150000" cy="137400"/>
            </a:xfrm>
            <a:prstGeom prst="roundRect">
              <a:avLst>
                <a:gd name="adj" fmla="val 137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4"/>
            <p:cNvSpPr/>
            <p:nvPr/>
          </p:nvSpPr>
          <p:spPr>
            <a:xfrm>
              <a:off x="825833" y="4776404"/>
              <a:ext cx="116100" cy="106200"/>
            </a:xfrm>
            <a:prstGeom prst="roundRect">
              <a:avLst>
                <a:gd name="adj" fmla="val 13789"/>
              </a:avLst>
            </a:prstGeom>
            <a:solidFill>
              <a:srgbClr val="297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4"/>
            <p:cNvSpPr txBox="1"/>
            <p:nvPr/>
          </p:nvSpPr>
          <p:spPr>
            <a:xfrm>
              <a:off x="1068775" y="4753110"/>
              <a:ext cx="977400" cy="1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2973A5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File Name</a:t>
              </a:r>
              <a:endParaRPr sz="12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cxnSp>
          <p:nvCxnSpPr>
            <p:cNvPr id="661" name="Google Shape;661;p54"/>
            <p:cNvCxnSpPr/>
            <p:nvPr/>
          </p:nvCxnSpPr>
          <p:spPr>
            <a:xfrm>
              <a:off x="810399" y="4947450"/>
              <a:ext cx="13131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2" name="Google Shape;662;p54"/>
            <p:cNvSpPr txBox="1"/>
            <p:nvPr/>
          </p:nvSpPr>
          <p:spPr>
            <a:xfrm>
              <a:off x="736286" y="4910875"/>
              <a:ext cx="1524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Simple File Description Simple File Description Simple File Description Simple File Description </a:t>
              </a:r>
              <a:endParaRPr sz="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3" name="Google Shape;663;p54"/>
          <p:cNvGrpSpPr/>
          <p:nvPr/>
        </p:nvGrpSpPr>
        <p:grpSpPr>
          <a:xfrm>
            <a:off x="5079686" y="3502975"/>
            <a:ext cx="1524600" cy="575700"/>
            <a:chOff x="736286" y="4722175"/>
            <a:chExt cx="1524600" cy="575700"/>
          </a:xfrm>
        </p:grpSpPr>
        <p:sp>
          <p:nvSpPr>
            <p:cNvPr id="664" name="Google Shape;664;p54"/>
            <p:cNvSpPr/>
            <p:nvPr/>
          </p:nvSpPr>
          <p:spPr>
            <a:xfrm>
              <a:off x="750875" y="4722175"/>
              <a:ext cx="1426800" cy="575700"/>
            </a:xfrm>
            <a:prstGeom prst="roundRect">
              <a:avLst>
                <a:gd name="adj" fmla="val 3261"/>
              </a:avLst>
            </a:prstGeom>
            <a:solidFill>
              <a:srgbClr val="F3F3F3">
                <a:alpha val="49160"/>
              </a:srgbClr>
            </a:solidFill>
            <a:ln w="9525" cap="flat" cmpd="sng">
              <a:solidFill>
                <a:srgbClr val="2973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5" name="Google Shape;665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6761" y="4743650"/>
              <a:ext cx="166251" cy="166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Google Shape;666;p54"/>
            <p:cNvSpPr/>
            <p:nvPr/>
          </p:nvSpPr>
          <p:spPr>
            <a:xfrm>
              <a:off x="809150" y="4759825"/>
              <a:ext cx="150000" cy="137400"/>
            </a:xfrm>
            <a:prstGeom prst="roundRect">
              <a:avLst>
                <a:gd name="adj" fmla="val 137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4"/>
            <p:cNvSpPr/>
            <p:nvPr/>
          </p:nvSpPr>
          <p:spPr>
            <a:xfrm>
              <a:off x="825833" y="4776404"/>
              <a:ext cx="116100" cy="106200"/>
            </a:xfrm>
            <a:prstGeom prst="roundRect">
              <a:avLst>
                <a:gd name="adj" fmla="val 13789"/>
              </a:avLst>
            </a:prstGeom>
            <a:solidFill>
              <a:srgbClr val="297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4"/>
            <p:cNvSpPr txBox="1"/>
            <p:nvPr/>
          </p:nvSpPr>
          <p:spPr>
            <a:xfrm>
              <a:off x="1068775" y="4753110"/>
              <a:ext cx="977400" cy="1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2973A5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File Name</a:t>
              </a:r>
              <a:endParaRPr sz="12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cxnSp>
          <p:nvCxnSpPr>
            <p:cNvPr id="669" name="Google Shape;669;p54"/>
            <p:cNvCxnSpPr/>
            <p:nvPr/>
          </p:nvCxnSpPr>
          <p:spPr>
            <a:xfrm>
              <a:off x="810399" y="4947450"/>
              <a:ext cx="13131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0" name="Google Shape;670;p54"/>
            <p:cNvSpPr txBox="1"/>
            <p:nvPr/>
          </p:nvSpPr>
          <p:spPr>
            <a:xfrm>
              <a:off x="736286" y="4910875"/>
              <a:ext cx="1524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Simple File Description Simple File Description Simple File Description Simple File Description </a:t>
              </a:r>
              <a:endParaRPr sz="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1" name="Google Shape;671;p54"/>
          <p:cNvGrpSpPr/>
          <p:nvPr/>
        </p:nvGrpSpPr>
        <p:grpSpPr>
          <a:xfrm>
            <a:off x="6603686" y="3502975"/>
            <a:ext cx="1524600" cy="575700"/>
            <a:chOff x="736286" y="4722175"/>
            <a:chExt cx="1524600" cy="575700"/>
          </a:xfrm>
        </p:grpSpPr>
        <p:sp>
          <p:nvSpPr>
            <p:cNvPr id="672" name="Google Shape;672;p54"/>
            <p:cNvSpPr/>
            <p:nvPr/>
          </p:nvSpPr>
          <p:spPr>
            <a:xfrm>
              <a:off x="750875" y="4722175"/>
              <a:ext cx="1426800" cy="575700"/>
            </a:xfrm>
            <a:prstGeom prst="roundRect">
              <a:avLst>
                <a:gd name="adj" fmla="val 3261"/>
              </a:avLst>
            </a:prstGeom>
            <a:solidFill>
              <a:srgbClr val="F3F3F3">
                <a:alpha val="49160"/>
              </a:srgbClr>
            </a:solidFill>
            <a:ln w="9525" cap="flat" cmpd="sng">
              <a:solidFill>
                <a:srgbClr val="2973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3" name="Google Shape;673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6761" y="4743650"/>
              <a:ext cx="166251" cy="166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54"/>
            <p:cNvSpPr/>
            <p:nvPr/>
          </p:nvSpPr>
          <p:spPr>
            <a:xfrm>
              <a:off x="809150" y="4759825"/>
              <a:ext cx="150000" cy="137400"/>
            </a:xfrm>
            <a:prstGeom prst="roundRect">
              <a:avLst>
                <a:gd name="adj" fmla="val 137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825833" y="4776404"/>
              <a:ext cx="116100" cy="106200"/>
            </a:xfrm>
            <a:prstGeom prst="roundRect">
              <a:avLst>
                <a:gd name="adj" fmla="val 13789"/>
              </a:avLst>
            </a:prstGeom>
            <a:solidFill>
              <a:srgbClr val="2973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4"/>
            <p:cNvSpPr txBox="1"/>
            <p:nvPr/>
          </p:nvSpPr>
          <p:spPr>
            <a:xfrm>
              <a:off x="1068775" y="4753110"/>
              <a:ext cx="977400" cy="1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2973A5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File Name</a:t>
              </a:r>
              <a:endParaRPr sz="1200">
                <a:solidFill>
                  <a:srgbClr val="2973A5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cxnSp>
          <p:nvCxnSpPr>
            <p:cNvPr id="677" name="Google Shape;677;p54"/>
            <p:cNvCxnSpPr/>
            <p:nvPr/>
          </p:nvCxnSpPr>
          <p:spPr>
            <a:xfrm>
              <a:off x="810399" y="4947450"/>
              <a:ext cx="13131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8" name="Google Shape;678;p54"/>
            <p:cNvSpPr txBox="1"/>
            <p:nvPr/>
          </p:nvSpPr>
          <p:spPr>
            <a:xfrm>
              <a:off x="736286" y="4910875"/>
              <a:ext cx="1524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>
                  <a:solidFill>
                    <a:srgbClr val="666666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Simple File Description Simple File Description Simple File Description Simple File Description </a:t>
              </a:r>
              <a:endParaRPr sz="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Google Shape;150;p17">
            <a:extLst>
              <a:ext uri="{FF2B5EF4-FFF2-40B4-BE49-F238E27FC236}">
                <a16:creationId xmlns:a16="http://schemas.microsoft.com/office/drawing/2014/main" id="{E5813BF7-08C1-7561-ABF4-FFE902BC772C}"/>
              </a:ext>
            </a:extLst>
          </p:cNvPr>
          <p:cNvSpPr/>
          <p:nvPr/>
        </p:nvSpPr>
        <p:spPr>
          <a:xfrm>
            <a:off x="5839792" y="2508617"/>
            <a:ext cx="3926400" cy="512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b="1">
                <a:solidFill>
                  <a:schemeClr val="lt1"/>
                </a:solidFill>
                <a:latin typeface="Roboto"/>
                <a:ea typeface="Roboto"/>
                <a:sym typeface="Roboto"/>
              </a:rPr>
              <a:t>Store all important training materials in the support tab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3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 b="1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Added Value of the Partners Platform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7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871808-3F84-8BD1-1A0A-2B710F2C6B75}"/>
              </a:ext>
            </a:extLst>
          </p:cNvPr>
          <p:cNvSpPr txBox="1"/>
          <p:nvPr/>
        </p:nvSpPr>
        <p:spPr>
          <a:xfrm>
            <a:off x="951132" y="1166971"/>
            <a:ext cx="942801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endParaRPr lang="en-US">
              <a:solidFill>
                <a:srgbClr val="FF000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Improve </a:t>
            </a:r>
            <a:r>
              <a:rPr lang="en-US" b="1">
                <a:ea typeface="+mn-lt"/>
                <a:cs typeface="+mn-lt"/>
              </a:rPr>
              <a:t>priority countries’ operational readiness capacities 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Accelerate implementation of activities to prevent, detect and respond to identified imminent public health risks at national and subnational levels 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Digitize all plans and action checklists to make it easier to work with their data</a:t>
            </a: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Improve </a:t>
            </a:r>
            <a:r>
              <a:rPr lang="en-US" b="1">
                <a:ea typeface="+mn-lt"/>
                <a:cs typeface="+mn-lt"/>
              </a:rPr>
              <a:t>awareness and knowledge </a:t>
            </a:r>
            <a:r>
              <a:rPr lang="en-US">
                <a:ea typeface="+mn-lt"/>
                <a:cs typeface="+mn-lt"/>
              </a:rPr>
              <a:t>of key multisectoral stakeholders including decision makers on health emergencies operational readiness. 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Share needs and plans with major donors who utilize the Platform</a:t>
            </a:r>
            <a:endParaRPr lang="en-US"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Have a means to track funding gaps</a:t>
            </a:r>
          </a:p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Improve </a:t>
            </a:r>
            <a:r>
              <a:rPr lang="en-US" b="1">
                <a:ea typeface="+mn-lt"/>
                <a:cs typeface="+mn-lt"/>
              </a:rPr>
              <a:t>multisectoral collaboration </a:t>
            </a:r>
            <a:r>
              <a:rPr lang="en-US">
                <a:ea typeface="+mn-lt"/>
                <a:cs typeface="+mn-lt"/>
              </a:rPr>
              <a:t>among countries, donors and partners for operational readiness to establish health security at national, regional and global levels.</a:t>
            </a:r>
            <a:endParaRPr lang="en-US"/>
          </a:p>
          <a:p>
            <a:pPr marL="742950" lvl="1" indent="-285750">
              <a:buFont typeface="Arial,Sans-Serif"/>
              <a:buChar char="•"/>
            </a:pPr>
            <a:r>
              <a:rPr lang="en-US">
                <a:cs typeface="Arial"/>
              </a:rPr>
              <a:t>Improve regional, sub-regional, and cross-border readiness </a:t>
            </a:r>
          </a:p>
          <a:p>
            <a:pPr marL="285750" indent="-285750">
              <a:buFont typeface="Arial,Sans-Serif"/>
              <a:buChar char="•"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56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A picture containing text, person, outdoor, road&#10;&#10;Description automatically generated">
            <a:extLst>
              <a:ext uri="{FF2B5EF4-FFF2-40B4-BE49-F238E27FC236}">
                <a16:creationId xmlns:a16="http://schemas.microsoft.com/office/drawing/2014/main" id="{69A7DEFC-6B99-4FC3-471B-B25D1485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" y="518235"/>
            <a:ext cx="12002527" cy="588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1.2 Strategy Section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90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9A7DEFC-6B99-4FC3-471B-B25D1485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504295"/>
            <a:ext cx="12072167" cy="59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6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73A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 rotWithShape="1">
          <a:blip r:embed="rId3">
            <a:alphaModFix amt="11000"/>
          </a:blip>
          <a:srcRect l="-226" t="18145" r="78009" b="22826"/>
          <a:stretch/>
        </p:blipFill>
        <p:spPr>
          <a:xfrm>
            <a:off x="7603134" y="-1"/>
            <a:ext cx="4588867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/>
          <p:nvPr/>
        </p:nvSpPr>
        <p:spPr>
          <a:xfrm>
            <a:off x="1880803" y="2671200"/>
            <a:ext cx="8430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75" tIns="19075" rIns="19075" bIns="19075" anchor="ctr" anchorCtr="0">
            <a:noAutofit/>
          </a:bodyPr>
          <a:lstStyle/>
          <a:p>
            <a:pPr algn="ctr"/>
            <a:r>
              <a:rPr lang="en-GB" sz="430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1.3 Cholera PP Features</a:t>
            </a: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71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9A7DEFC-6B99-4FC3-471B-B25D1485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9" y="8832"/>
            <a:ext cx="11984310" cy="690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72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9A7DEFC-6B99-4FC3-471B-B25D1485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" y="-2394"/>
            <a:ext cx="12072167" cy="69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9A7DEFC-6B99-4FC3-471B-B25D1485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" y="-2394"/>
            <a:ext cx="12002527" cy="69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0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Marketing Pack - blue">
      <a:dk1>
        <a:srgbClr val="252D30"/>
      </a:dk1>
      <a:lt1>
        <a:srgbClr val="FFFFFF"/>
      </a:lt1>
      <a:dk2>
        <a:srgbClr val="ACA9AF"/>
      </a:dk2>
      <a:lt2>
        <a:srgbClr val="E8E5E9"/>
      </a:lt2>
      <a:accent1>
        <a:srgbClr val="135D91"/>
      </a:accent1>
      <a:accent2>
        <a:srgbClr val="1668A1"/>
      </a:accent2>
      <a:accent3>
        <a:srgbClr val="1A77B9"/>
      </a:accent3>
      <a:accent4>
        <a:srgbClr val="1782CA"/>
      </a:accent4>
      <a:accent5>
        <a:srgbClr val="138BDB"/>
      </a:accent5>
      <a:accent6>
        <a:srgbClr val="8C8E91"/>
      </a:accent6>
      <a:hlink>
        <a:srgbClr val="1A77B9"/>
      </a:hlink>
      <a:folHlink>
        <a:srgbClr val="138BD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826663f-ab37-485f-a649-46f9d1a50c32">
      <UserInfo>
        <DisplayName>ORABY, Tarek</DisplayName>
        <AccountId>375</AccountId>
        <AccountType/>
      </UserInfo>
    </SharedWithUsers>
    <lcf76f155ced4ddcb4097134ff3c332f xmlns="235bae33-d05f-4820-999b-fe3f93f5f52d">
      <Terms xmlns="http://schemas.microsoft.com/office/infopath/2007/PartnerControls"/>
    </lcf76f155ced4ddcb4097134ff3c332f>
    <TaxCatchAll xmlns="d826663f-ab37-485f-a649-46f9d1a50c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D0D89BC3FB574C967F665897DAD8FE" ma:contentTypeVersion="15" ma:contentTypeDescription="Create a new document." ma:contentTypeScope="" ma:versionID="a96622e9b0463c0de855e57e76647f5d">
  <xsd:schema xmlns:xsd="http://www.w3.org/2001/XMLSchema" xmlns:xs="http://www.w3.org/2001/XMLSchema" xmlns:p="http://schemas.microsoft.com/office/2006/metadata/properties" xmlns:ns2="235bae33-d05f-4820-999b-fe3f93f5f52d" xmlns:ns3="d826663f-ab37-485f-a649-46f9d1a50c32" targetNamespace="http://schemas.microsoft.com/office/2006/metadata/properties" ma:root="true" ma:fieldsID="e3ae524813d6d273f4b0c25caebf8e00" ns2:_="" ns3:_="">
    <xsd:import namespace="235bae33-d05f-4820-999b-fe3f93f5f52d"/>
    <xsd:import namespace="d826663f-ab37-485f-a649-46f9d1a50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bae33-d05f-4820-999b-fe3f93f5f5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26663f-ab37-485f-a649-46f9d1a50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243cbc1-b23e-411d-9e2b-1591982ac3e0}" ma:internalName="TaxCatchAll" ma:showField="CatchAllData" ma:web="d826663f-ab37-485f-a649-46f9d1a50c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3A0D21-710F-4533-A7E6-274A4D7C5957}">
  <ds:schemaRefs>
    <ds:schemaRef ds:uri="d826663f-ab37-485f-a649-46f9d1a50c32"/>
    <ds:schemaRef ds:uri="http://schemas.microsoft.com/office/2006/metadata/properties"/>
    <ds:schemaRef ds:uri="http://schemas.microsoft.com/office/infopath/2007/PartnerControls"/>
    <ds:schemaRef ds:uri="235bae33-d05f-4820-999b-fe3f93f5f52d"/>
  </ds:schemaRefs>
</ds:datastoreItem>
</file>

<file path=customXml/itemProps2.xml><?xml version="1.0" encoding="utf-8"?>
<ds:datastoreItem xmlns:ds="http://schemas.openxmlformats.org/officeDocument/2006/customXml" ds:itemID="{04F94E33-506B-4815-912B-5BE46A1D32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96A2B4-E987-422B-8E72-F87D2808DE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5bae33-d05f-4820-999b-fe3f93f5f52d"/>
    <ds:schemaRef ds:uri="d826663f-ab37-485f-a649-46f9d1a50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16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Office Theme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CARLSON, Heather Margaret James</dc:creator>
  <cp:revision>3</cp:revision>
  <dcterms:created xsi:type="dcterms:W3CDTF">2022-04-05T07:48:35Z</dcterms:created>
  <dcterms:modified xsi:type="dcterms:W3CDTF">2022-07-04T03:12:31Z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0x0101004FD0D89BC3FB574C967F665897DAD8FE</vt:lpwstr>
  </property>
</Properties>
</file>